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4" r:id="rId3"/>
    <p:sldId id="277" r:id="rId4"/>
    <p:sldId id="278" r:id="rId5"/>
    <p:sldId id="279" r:id="rId6"/>
    <p:sldId id="266" r:id="rId7"/>
    <p:sldId id="267" r:id="rId8"/>
    <p:sldId id="268" r:id="rId9"/>
    <p:sldId id="269" r:id="rId10"/>
    <p:sldId id="270" r:id="rId11"/>
    <p:sldId id="271" r:id="rId12"/>
    <p:sldId id="272" r:id="rId13"/>
    <p:sldId id="28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09" autoAdjust="0"/>
    <p:restoredTop sz="94660"/>
  </p:normalViewPr>
  <p:slideViewPr>
    <p:cSldViewPr snapToGrid="0">
      <p:cViewPr>
        <p:scale>
          <a:sx n="77" d="100"/>
          <a:sy n="77" d="100"/>
        </p:scale>
        <p:origin x="-72" y="3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3/11/2014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3/11/2014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3/11/2014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3/11/2014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3/11/2014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frm=1&amp;source=images&amp;cd=&amp;cad=rja&amp;docid=4g9ACurCIy1q6M&amp;tbnid=2beXOIsdM9r3SM:&amp;ved=0CAUQjRw&amp;url=http://theocddiaries.com/compulsive-behaviors/think-before-you-talk-about-your-ocd/&amp;ei=mvUTU5PSNY6jkQfq1oHQDQ&amp;bvm=bv.61965928,d.eW0&amp;psig=AFQjCNFMRVC7pPxGxf1hFCg_f1kIZli6Gg&amp;ust=1393903353984133"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google.com/url?sa=i&amp;rct=j&amp;q=&amp;esrc=s&amp;frm=1&amp;source=images&amp;cd=&amp;cad=rja&amp;docid=y7lyYtNt1B2_qM&amp;tbnid=hIQ_VHU5Ay_MxM:&amp;ved=0CAUQjRw&amp;url=http://goldenbookwyrm.wordpress.com/2011/07/20/how-do-you-arrange-your-books/books-arranged-by-color/&amp;ei=jvETU6byGsL_kAfAq4H4AQ&amp;bvm=bv.61965928,d.eW0&amp;psig=AFQjCNFhzvaP9y5CPlL8V7yOZuBbZVsF9Q&amp;ust=1393902340809767"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750" y="1803404"/>
            <a:ext cx="9448800" cy="1825096"/>
          </a:xfrm>
        </p:spPr>
        <p:txBody>
          <a:bodyPr>
            <a:normAutofit fontScale="90000"/>
          </a:bodyPr>
          <a:lstStyle/>
          <a:p>
            <a:r>
              <a:rPr lang="en-US" dirty="0" smtClean="0"/>
              <a:t>OCD: </a:t>
            </a:r>
            <a:r>
              <a:rPr lang="en-US" dirty="0"/>
              <a:t>Hoarding and </a:t>
            </a:r>
            <a:r>
              <a:rPr lang="en-US" dirty="0" smtClean="0"/>
              <a:t>Rumination</a:t>
            </a:r>
            <a:r>
              <a:rPr lang="en-US" dirty="0"/>
              <a:t/>
            </a:r>
            <a:br>
              <a:rPr lang="en-US" dirty="0"/>
            </a:br>
            <a:r>
              <a:rPr lang="en-US" dirty="0" smtClean="0"/>
              <a:t> </a:t>
            </a:r>
            <a:endParaRPr lang="en-US" dirty="0"/>
          </a:p>
        </p:txBody>
      </p:sp>
      <p:sp>
        <p:nvSpPr>
          <p:cNvPr id="3" name="Subtitle 2"/>
          <p:cNvSpPr>
            <a:spLocks noGrp="1"/>
          </p:cNvSpPr>
          <p:nvPr>
            <p:ph type="subTitle" idx="1"/>
          </p:nvPr>
        </p:nvSpPr>
        <p:spPr>
          <a:xfrm>
            <a:off x="1371600" y="3628500"/>
            <a:ext cx="9448800" cy="2677050"/>
          </a:xfrm>
        </p:spPr>
        <p:txBody>
          <a:bodyPr>
            <a:normAutofit/>
          </a:bodyPr>
          <a:lstStyle/>
          <a:p>
            <a:r>
              <a:rPr lang="en-US" dirty="0" smtClean="0"/>
              <a:t>Emily Galvez</a:t>
            </a:r>
          </a:p>
          <a:p>
            <a:r>
              <a:rPr lang="en-US" dirty="0" smtClean="0"/>
              <a:t>Veronica Franco </a:t>
            </a:r>
          </a:p>
          <a:p>
            <a:r>
              <a:rPr lang="en-US" dirty="0" smtClean="0"/>
              <a:t>Alexandra Urdaneta </a:t>
            </a:r>
          </a:p>
          <a:p>
            <a:r>
              <a:rPr lang="en-US" dirty="0" smtClean="0"/>
              <a:t> </a:t>
            </a:r>
            <a:endParaRPr lang="en-US" dirty="0"/>
          </a:p>
        </p:txBody>
      </p:sp>
    </p:spTree>
    <p:extLst>
      <p:ext uri="{BB962C8B-B14F-4D97-AF65-F5344CB8AC3E}">
        <p14:creationId xmlns:p14="http://schemas.microsoft.com/office/powerpoint/2010/main" xmlns="" val="156818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3139" y="152400"/>
            <a:ext cx="8610600" cy="1295400"/>
          </a:xfrm>
        </p:spPr>
        <p:txBody>
          <a:bodyPr/>
          <a:lstStyle/>
          <a:p>
            <a:r>
              <a:rPr lang="en-US" dirty="0" smtClean="0"/>
              <a:t>Gender Variations</a:t>
            </a:r>
            <a:endParaRPr lang="en-US" dirty="0"/>
          </a:p>
        </p:txBody>
      </p:sp>
      <p:sp>
        <p:nvSpPr>
          <p:cNvPr id="3" name="Text Placeholder 2"/>
          <p:cNvSpPr>
            <a:spLocks noGrp="1"/>
          </p:cNvSpPr>
          <p:nvPr>
            <p:ph type="body" idx="1"/>
          </p:nvPr>
        </p:nvSpPr>
        <p:spPr/>
        <p:txBody>
          <a:bodyPr/>
          <a:lstStyle/>
          <a:p>
            <a:r>
              <a:rPr lang="en-US" dirty="0" smtClean="0"/>
              <a:t>Hoarding</a:t>
            </a:r>
            <a:endParaRPr lang="en-US" dirty="0"/>
          </a:p>
        </p:txBody>
      </p:sp>
      <p:sp>
        <p:nvSpPr>
          <p:cNvPr id="4" name="Content Placeholder 3"/>
          <p:cNvSpPr>
            <a:spLocks noGrp="1"/>
          </p:cNvSpPr>
          <p:nvPr>
            <p:ph sz="half" idx="2"/>
          </p:nvPr>
        </p:nvSpPr>
        <p:spPr/>
        <p:txBody>
          <a:bodyPr/>
          <a:lstStyle/>
          <a:p>
            <a:r>
              <a:rPr lang="en-US" dirty="0" smtClean="0"/>
              <a:t>Female </a:t>
            </a:r>
            <a:r>
              <a:rPr lang="en-US" dirty="0"/>
              <a:t>hoarders were more likely to suffer from bipolar I, substance abuse, panic disorder, binge-eating disorder, and had greater OCD severity. Male hoarders had an increased prevalence of social phobia compared to non-hoarding males. </a:t>
            </a:r>
            <a:r>
              <a:rPr lang="en-US" dirty="0" smtClean="0"/>
              <a:t> </a:t>
            </a:r>
          </a:p>
          <a:p>
            <a:pPr marL="0" indent="0" algn="r">
              <a:buNone/>
            </a:pPr>
            <a:r>
              <a:rPr lang="en-US" sz="1600" dirty="0" smtClean="0"/>
              <a:t>(Michael Wheaton and colleagues, 2008)</a:t>
            </a:r>
            <a:endParaRPr lang="en-US" sz="1600" dirty="0"/>
          </a:p>
        </p:txBody>
      </p:sp>
      <p:sp>
        <p:nvSpPr>
          <p:cNvPr id="5" name="Text Placeholder 4"/>
          <p:cNvSpPr>
            <a:spLocks noGrp="1"/>
          </p:cNvSpPr>
          <p:nvPr>
            <p:ph type="body" sz="quarter" idx="3"/>
          </p:nvPr>
        </p:nvSpPr>
        <p:spPr>
          <a:xfrm>
            <a:off x="6975231" y="2007956"/>
            <a:ext cx="5105400" cy="823912"/>
          </a:xfrm>
        </p:spPr>
        <p:txBody>
          <a:bodyPr/>
          <a:lstStyle/>
          <a:p>
            <a:r>
              <a:rPr lang="en-US" dirty="0" smtClean="0"/>
              <a:t>Rumination </a:t>
            </a:r>
            <a:endParaRPr lang="en-US" dirty="0"/>
          </a:p>
        </p:txBody>
      </p:sp>
      <p:pic>
        <p:nvPicPr>
          <p:cNvPr id="7" name="Content Placeholder 6"/>
          <p:cNvPicPr>
            <a:picLocks noGrp="1" noChangeAspect="1"/>
          </p:cNvPicPr>
          <p:nvPr>
            <p:ph sz="quarter" idx="4"/>
          </p:nvPr>
        </p:nvPicPr>
        <p:blipFill>
          <a:blip r:embed="rId2">
            <a:extLst>
              <a:ext uri="{28A0092B-C50C-407E-A947-70E740481C1C}">
                <a14:useLocalDpi xmlns:a14="http://schemas.microsoft.com/office/drawing/2010/main" xmlns="" val="0"/>
              </a:ext>
            </a:extLst>
          </a:blip>
          <a:stretch>
            <a:fillRect/>
          </a:stretch>
        </p:blipFill>
        <p:spPr>
          <a:xfrm>
            <a:off x="2942494" y="0"/>
            <a:ext cx="3376244" cy="2155051"/>
          </a:xfrm>
        </p:spPr>
      </p:pic>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2942493" cy="2155051"/>
          </a:xfrm>
          <a:prstGeom prst="rect">
            <a:avLst/>
          </a:prstGeom>
        </p:spPr>
      </p:pic>
      <p:sp>
        <p:nvSpPr>
          <p:cNvPr id="6" name="TextBox 5"/>
          <p:cNvSpPr txBox="1"/>
          <p:nvPr/>
        </p:nvSpPr>
        <p:spPr>
          <a:xfrm>
            <a:off x="6512010" y="2891481"/>
            <a:ext cx="5189837" cy="3322961"/>
          </a:xfrm>
          <a:prstGeom prst="rect">
            <a:avLst/>
          </a:prstGeom>
          <a:noFill/>
        </p:spPr>
        <p:txBody>
          <a:bodyPr wrap="square" rtlCol="0">
            <a:spAutoFit/>
          </a:bodyPr>
          <a:lstStyle/>
          <a:p>
            <a:pPr marL="228600" lvl="0" indent="-228600" defTabSz="914400">
              <a:lnSpc>
                <a:spcPct val="90000"/>
              </a:lnSpc>
              <a:spcBef>
                <a:spcPts val="1000"/>
              </a:spcBef>
              <a:buFont typeface="Arial" panose="020B0604020202020204" pitchFamily="34" charset="0"/>
              <a:buChar char="•"/>
            </a:pPr>
            <a:r>
              <a:rPr lang="en-US" sz="2200" dirty="0">
                <a:solidFill>
                  <a:prstClr val="white"/>
                </a:solidFill>
              </a:rPr>
              <a:t>Rumination is more seen and developed in women than men.</a:t>
            </a:r>
          </a:p>
          <a:p>
            <a:pPr marL="685800" lvl="1" indent="-228600" defTabSz="914400">
              <a:lnSpc>
                <a:spcPct val="90000"/>
              </a:lnSpc>
              <a:spcBef>
                <a:spcPts val="500"/>
              </a:spcBef>
              <a:buFont typeface="Arial" panose="020B0604020202020204" pitchFamily="34" charset="0"/>
              <a:buChar char="•"/>
            </a:pPr>
            <a:r>
              <a:rPr lang="en-US" sz="2000" dirty="0">
                <a:solidFill>
                  <a:prstClr val="white"/>
                </a:solidFill>
              </a:rPr>
              <a:t>Women are seen to over-think more which if already diagnosed with OCD can lead them to repetitively think the questions and resulting into depression</a:t>
            </a:r>
          </a:p>
          <a:p>
            <a:pPr marL="685800" lvl="1" indent="-228600" defTabSz="914400">
              <a:lnSpc>
                <a:spcPct val="90000"/>
              </a:lnSpc>
              <a:spcBef>
                <a:spcPts val="500"/>
              </a:spcBef>
              <a:buFont typeface="Arial" panose="020B0604020202020204" pitchFamily="34" charset="0"/>
              <a:buChar char="•"/>
            </a:pPr>
            <a:r>
              <a:rPr lang="en-US" sz="2000" dirty="0">
                <a:solidFill>
                  <a:prstClr val="white"/>
                </a:solidFill>
              </a:rPr>
              <a:t>Male OCD patients tend to withdraw so much thinking but they are seen to develop the checking type of OCD </a:t>
            </a:r>
          </a:p>
        </p:txBody>
      </p:sp>
    </p:spTree>
    <p:extLst>
      <p:ext uri="{BB962C8B-B14F-4D97-AF65-F5344CB8AC3E}">
        <p14:creationId xmlns:p14="http://schemas.microsoft.com/office/powerpoint/2010/main" xmlns="" val="774290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645" y="0"/>
            <a:ext cx="8610600" cy="1295400"/>
          </a:xfrm>
        </p:spPr>
        <p:txBody>
          <a:bodyPr/>
          <a:lstStyle/>
          <a:p>
            <a:r>
              <a:rPr lang="en-US" dirty="0" smtClean="0"/>
              <a:t>Treatment Approaches</a:t>
            </a:r>
            <a:endParaRPr lang="en-US" dirty="0"/>
          </a:p>
        </p:txBody>
      </p:sp>
      <p:sp>
        <p:nvSpPr>
          <p:cNvPr id="3" name="Text Placeholder 2"/>
          <p:cNvSpPr>
            <a:spLocks noGrp="1"/>
          </p:cNvSpPr>
          <p:nvPr>
            <p:ph type="body" idx="1"/>
          </p:nvPr>
        </p:nvSpPr>
        <p:spPr>
          <a:xfrm>
            <a:off x="164122" y="554295"/>
            <a:ext cx="5079991" cy="823912"/>
          </a:xfrm>
        </p:spPr>
        <p:txBody>
          <a:bodyPr/>
          <a:lstStyle/>
          <a:p>
            <a:r>
              <a:rPr lang="en-US" dirty="0" smtClean="0"/>
              <a:t>Hoarding </a:t>
            </a:r>
            <a:endParaRPr lang="en-US" dirty="0"/>
          </a:p>
        </p:txBody>
      </p:sp>
      <p:sp>
        <p:nvSpPr>
          <p:cNvPr id="6" name="Content Placeholder 5"/>
          <p:cNvSpPr>
            <a:spLocks noGrp="1"/>
          </p:cNvSpPr>
          <p:nvPr>
            <p:ph sz="quarter" idx="4"/>
          </p:nvPr>
        </p:nvSpPr>
        <p:spPr>
          <a:xfrm>
            <a:off x="6024236" y="1706252"/>
            <a:ext cx="5334000" cy="3086019"/>
          </a:xfrm>
        </p:spPr>
        <p:txBody>
          <a:bodyPr/>
          <a:lstStyle/>
          <a:p>
            <a:r>
              <a:rPr lang="en-US" dirty="0"/>
              <a:t>Drug Therapies</a:t>
            </a:r>
          </a:p>
          <a:p>
            <a:r>
              <a:rPr lang="en-US" dirty="0"/>
              <a:t>Behavioral Therapy</a:t>
            </a:r>
          </a:p>
          <a:p>
            <a:pPr lvl="1"/>
            <a:r>
              <a:rPr lang="en-US" dirty="0"/>
              <a:t>Rumination: to reduce one's general anxiety level and, or avoid situations which create anxiety</a:t>
            </a:r>
          </a:p>
          <a:p>
            <a:r>
              <a:rPr lang="en-US" dirty="0"/>
              <a:t>Medication with Behavioral Therapy</a:t>
            </a:r>
          </a:p>
          <a:p>
            <a:pPr marL="0" indent="0">
              <a:buNone/>
            </a:pPr>
            <a:endParaRPr lang="en-US" dirty="0"/>
          </a:p>
        </p:txBody>
      </p:sp>
      <p:sp>
        <p:nvSpPr>
          <p:cNvPr id="4" name="TextBox 3"/>
          <p:cNvSpPr txBox="1"/>
          <p:nvPr/>
        </p:nvSpPr>
        <p:spPr>
          <a:xfrm>
            <a:off x="164122" y="1465386"/>
            <a:ext cx="4970586"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Cognitive </a:t>
            </a:r>
            <a:r>
              <a:rPr lang="en-US" dirty="0"/>
              <a:t>behavior therapy (CBT) using the technique of exposure and response prevention appears to improve compulsive hoarding symptoms. This technique decreases excessive fears of making decisions, losing important possessions, throwing things away, and organizing saved items out of sight, by gradual exposure to tasks that provoke these </a:t>
            </a:r>
            <a:r>
              <a:rPr lang="en-US" dirty="0" smtClean="0"/>
              <a:t>fears.</a:t>
            </a:r>
          </a:p>
          <a:p>
            <a:pPr marL="285750" indent="-285750">
              <a:buFont typeface="Arial" panose="020B0604020202020204" pitchFamily="34" charset="0"/>
              <a:buChar char="•"/>
            </a:pPr>
            <a:r>
              <a:rPr lang="en-US" dirty="0"/>
              <a:t>Drugs with </a:t>
            </a:r>
            <a:r>
              <a:rPr lang="en-US" dirty="0" smtClean="0"/>
              <a:t>powerful </a:t>
            </a:r>
            <a:r>
              <a:rPr lang="en-US" dirty="0"/>
              <a:t>effects on the brain chemical serotonin seem most effective. Serotonin reuptake inhibitors (SRI's) are highly effective </a:t>
            </a:r>
            <a:r>
              <a:rPr lang="en-US" dirty="0" smtClean="0"/>
              <a:t>for </a:t>
            </a:r>
            <a:r>
              <a:rPr lang="en-US" dirty="0"/>
              <a:t>treatment of OCD, but it is not clear whether they are as effective for compulsive hoarding as for other OCD symptoms.</a:t>
            </a:r>
          </a:p>
        </p:txBody>
      </p:sp>
      <p:sp>
        <p:nvSpPr>
          <p:cNvPr id="5" name="TextBox 4"/>
          <p:cNvSpPr txBox="1"/>
          <p:nvPr/>
        </p:nvSpPr>
        <p:spPr>
          <a:xfrm>
            <a:off x="6178377" y="1096054"/>
            <a:ext cx="2891481" cy="523220"/>
          </a:xfrm>
          <a:prstGeom prst="rect">
            <a:avLst/>
          </a:prstGeom>
          <a:noFill/>
        </p:spPr>
        <p:txBody>
          <a:bodyPr wrap="square" rtlCol="0">
            <a:spAutoFit/>
          </a:bodyPr>
          <a:lstStyle/>
          <a:p>
            <a:r>
              <a:rPr lang="en-US" sz="2800" dirty="0" smtClean="0"/>
              <a:t>Rumination</a:t>
            </a:r>
            <a:endParaRPr lang="es-ES" sz="2800" dirty="0"/>
          </a:p>
        </p:txBody>
      </p:sp>
    </p:spTree>
    <p:extLst>
      <p:ext uri="{BB962C8B-B14F-4D97-AF65-F5344CB8AC3E}">
        <p14:creationId xmlns:p14="http://schemas.microsoft.com/office/powerpoint/2010/main" xmlns="" val="704567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and therapeutic approach</a:t>
            </a:r>
            <a:endParaRPr lang="en-US" dirty="0"/>
          </a:p>
        </p:txBody>
      </p:sp>
      <p:sp>
        <p:nvSpPr>
          <p:cNvPr id="3" name="Text Placeholder 2"/>
          <p:cNvSpPr>
            <a:spLocks noGrp="1"/>
          </p:cNvSpPr>
          <p:nvPr>
            <p:ph type="body" idx="1"/>
          </p:nvPr>
        </p:nvSpPr>
        <p:spPr>
          <a:xfrm>
            <a:off x="539271" y="1644541"/>
            <a:ext cx="5079991" cy="823912"/>
          </a:xfrm>
        </p:spPr>
        <p:txBody>
          <a:bodyPr/>
          <a:lstStyle/>
          <a:p>
            <a:r>
              <a:rPr lang="en-US" dirty="0" smtClean="0"/>
              <a:t>Hoarding</a:t>
            </a:r>
            <a:endParaRPr lang="en-US" dirty="0"/>
          </a:p>
        </p:txBody>
      </p:sp>
      <p:sp>
        <p:nvSpPr>
          <p:cNvPr id="4" name="Content Placeholder 3"/>
          <p:cNvSpPr>
            <a:spLocks noGrp="1"/>
          </p:cNvSpPr>
          <p:nvPr>
            <p:ph sz="half" idx="2"/>
          </p:nvPr>
        </p:nvSpPr>
        <p:spPr>
          <a:xfrm>
            <a:off x="164124" y="2640297"/>
            <a:ext cx="5446590" cy="4088749"/>
          </a:xfrm>
        </p:spPr>
        <p:txBody>
          <a:bodyPr>
            <a:normAutofit fontScale="77500" lnSpcReduction="20000"/>
          </a:bodyPr>
          <a:lstStyle/>
          <a:p>
            <a:r>
              <a:rPr lang="en-US" u="sng" dirty="0"/>
              <a:t>Medications</a:t>
            </a:r>
            <a:r>
              <a:rPr lang="en-US" dirty="0"/>
              <a:t>: Studies have shown that hoarders who try selective serotonin reuptake inhibitor antidepressants (SSRI's) such as Paroxetine show improvement in hoarding symptoms (with or without psychotherapy). One study showed that 28% of study participants were classified as responders to treatment and another 22% were partial responders. Overall, 50% of compulsive hoarders had at least a partial response to medication treatment. </a:t>
            </a:r>
            <a:r>
              <a:rPr lang="en-US" dirty="0" smtClean="0"/>
              <a:t>However other studies have shown that selective serotonin reuptake inhibitor has not been proven effective in people with OCD hoarding </a:t>
            </a:r>
            <a:endParaRPr lang="en-US" dirty="0"/>
          </a:p>
          <a:p>
            <a:r>
              <a:rPr lang="en-US" u="sng" dirty="0"/>
              <a:t>Cognitive behavioral therapies</a:t>
            </a:r>
            <a:r>
              <a:rPr lang="en-US" dirty="0"/>
              <a:t>: Research has shown that hoarding does respond to cognitive behavioral therapy (CBT). Treatment for hoarding can be intense and very hands-on, but with patience and perseverance, it can be very effective.</a:t>
            </a:r>
          </a:p>
          <a:p>
            <a:endParaRPr lang="en-US" dirty="0"/>
          </a:p>
        </p:txBody>
      </p:sp>
      <p:sp>
        <p:nvSpPr>
          <p:cNvPr id="5" name="Text Placeholder 4"/>
          <p:cNvSpPr>
            <a:spLocks noGrp="1"/>
          </p:cNvSpPr>
          <p:nvPr>
            <p:ph type="body" sz="quarter" idx="3"/>
          </p:nvPr>
        </p:nvSpPr>
        <p:spPr>
          <a:xfrm>
            <a:off x="6351373" y="1878226"/>
            <a:ext cx="5105400" cy="573433"/>
          </a:xfrm>
        </p:spPr>
        <p:txBody>
          <a:bodyPr/>
          <a:lstStyle/>
          <a:p>
            <a:r>
              <a:rPr lang="en-US" dirty="0" smtClean="0"/>
              <a:t>Rumination</a:t>
            </a:r>
            <a:endParaRPr lang="en-US" dirty="0"/>
          </a:p>
        </p:txBody>
      </p:sp>
      <p:sp>
        <p:nvSpPr>
          <p:cNvPr id="6" name="Content Placeholder 5"/>
          <p:cNvSpPr>
            <a:spLocks noGrp="1"/>
          </p:cNvSpPr>
          <p:nvPr>
            <p:ph sz="quarter" idx="4"/>
          </p:nvPr>
        </p:nvSpPr>
        <p:spPr>
          <a:xfrm>
            <a:off x="6122773" y="2527185"/>
            <a:ext cx="5334000" cy="4231961"/>
          </a:xfrm>
        </p:spPr>
        <p:txBody>
          <a:bodyPr>
            <a:normAutofit fontScale="70000" lnSpcReduction="20000"/>
          </a:bodyPr>
          <a:lstStyle/>
          <a:p>
            <a:r>
              <a:rPr lang="en-US" dirty="0" smtClean="0"/>
              <a:t>With Rumination and the general OCD treatments, there’s no one treatment that works for everyone. </a:t>
            </a:r>
          </a:p>
          <a:p>
            <a:r>
              <a:rPr lang="en-US" dirty="0" smtClean="0"/>
              <a:t>It’s a common difficulty and impossibility to find a specific “cause” for OCD (Hoarding and Rumination)</a:t>
            </a:r>
          </a:p>
          <a:p>
            <a:pPr lvl="1"/>
            <a:r>
              <a:rPr lang="en-US" dirty="0" smtClean="0"/>
              <a:t>In Walker-</a:t>
            </a:r>
            <a:r>
              <a:rPr lang="en-US" dirty="0" err="1" smtClean="0"/>
              <a:t>Tesser</a:t>
            </a:r>
            <a:r>
              <a:rPr lang="en-US" dirty="0" smtClean="0"/>
              <a:t> model includes a group of contributing factors to the disorder</a:t>
            </a:r>
          </a:p>
          <a:p>
            <a:r>
              <a:rPr lang="en-US" dirty="0" smtClean="0"/>
              <a:t>It’s still possible to treat the symptoms of Rumination even though there is no cause for it. </a:t>
            </a:r>
          </a:p>
          <a:p>
            <a:pPr lvl="1"/>
            <a:r>
              <a:rPr lang="en-US" dirty="0" smtClean="0"/>
              <a:t>By using Behavioral therapy</a:t>
            </a:r>
          </a:p>
          <a:p>
            <a:r>
              <a:rPr lang="en-US" dirty="0" smtClean="0"/>
              <a:t>Genetics is not the greatest risk factor when it comes to OCD or any abnormal disorder because you can’t just simply change your genes. </a:t>
            </a:r>
          </a:p>
          <a:p>
            <a:pPr lvl="1"/>
            <a:r>
              <a:rPr lang="en-US" dirty="0" smtClean="0"/>
              <a:t>Genetics are a predisposition that increase the risk of having OCD.</a:t>
            </a:r>
          </a:p>
          <a:p>
            <a:r>
              <a:rPr lang="en-US" dirty="0" smtClean="0"/>
              <a:t>Culture affects the beliefs about the causes and treatments on OCD.</a:t>
            </a:r>
          </a:p>
          <a:p>
            <a:pPr lvl="1"/>
            <a:r>
              <a:rPr lang="en-US" dirty="0" smtClean="0"/>
              <a:t>Being in a different culture results in different </a:t>
            </a:r>
            <a:r>
              <a:rPr lang="en-US" dirty="0" err="1" smtClean="0"/>
              <a:t>therapeautic</a:t>
            </a:r>
            <a:r>
              <a:rPr lang="en-US" dirty="0" smtClean="0"/>
              <a:t> approaches. </a:t>
            </a:r>
          </a:p>
          <a:p>
            <a:pPr lvl="1"/>
            <a:endParaRPr lang="en-US" dirty="0" smtClean="0"/>
          </a:p>
        </p:txBody>
      </p:sp>
    </p:spTree>
    <p:extLst>
      <p:ext uri="{BB962C8B-B14F-4D97-AF65-F5344CB8AC3E}">
        <p14:creationId xmlns:p14="http://schemas.microsoft.com/office/powerpoint/2010/main" xmlns="" val="977646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016000" y="2001025"/>
            <a:ext cx="4064000"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b="1" dirty="0" smtClean="0"/>
              <a:t>Factors (Biological)</a:t>
            </a:r>
          </a:p>
          <a:p>
            <a:pPr marL="228600" indent="-228600">
              <a:buAutoNum type="arabicPeriod"/>
            </a:pPr>
            <a:r>
              <a:rPr lang="en-US" sz="1200" i="1" dirty="0" smtClean="0"/>
              <a:t>Neurotransmitters </a:t>
            </a:r>
          </a:p>
          <a:p>
            <a:r>
              <a:rPr lang="en-US" sz="1200" dirty="0" smtClean="0"/>
              <a:t>Imbalance of serotonin .</a:t>
            </a:r>
            <a:r>
              <a:rPr lang="en-US" sz="1200" dirty="0"/>
              <a:t> Serotonin is the chemical in the brain that sends messages between brain cells and it is thought to be involved in regulating everything from anxiety, to memory, to sleep. </a:t>
            </a:r>
            <a:endParaRPr lang="en-US" sz="1200" dirty="0" smtClean="0"/>
          </a:p>
          <a:p>
            <a:r>
              <a:rPr lang="en-US" sz="1200" dirty="0" smtClean="0"/>
              <a:t>2. </a:t>
            </a:r>
            <a:r>
              <a:rPr lang="en-US" sz="1200" i="1" dirty="0" smtClean="0"/>
              <a:t>Inherited factors</a:t>
            </a:r>
          </a:p>
          <a:p>
            <a:r>
              <a:rPr lang="en-US" sz="1200" i="1" dirty="0" smtClean="0"/>
              <a:t>3. </a:t>
            </a:r>
            <a:r>
              <a:rPr lang="en-US" sz="1200" i="1" dirty="0"/>
              <a:t>Brain abnormalities </a:t>
            </a:r>
            <a:endParaRPr lang="en-US" sz="1200" i="1" dirty="0" smtClean="0"/>
          </a:p>
          <a:p>
            <a:endParaRPr lang="en-US" sz="1200" dirty="0" smtClean="0"/>
          </a:p>
        </p:txBody>
      </p:sp>
      <p:sp>
        <p:nvSpPr>
          <p:cNvPr id="15" name="TextBox 14"/>
          <p:cNvSpPr txBox="1"/>
          <p:nvPr/>
        </p:nvSpPr>
        <p:spPr>
          <a:xfrm>
            <a:off x="8646440" y="93406"/>
            <a:ext cx="3454400" cy="156966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200" b="1" dirty="0" smtClean="0">
                <a:solidFill>
                  <a:schemeClr val="tx1"/>
                </a:solidFill>
              </a:rPr>
              <a:t>Treatment: </a:t>
            </a:r>
          </a:p>
          <a:p>
            <a:pPr marL="228600" indent="-228600">
              <a:buAutoNum type="arabicPeriod"/>
            </a:pPr>
            <a:r>
              <a:rPr lang="en-US" sz="1200" dirty="0" smtClean="0"/>
              <a:t>Medications </a:t>
            </a:r>
            <a:r>
              <a:rPr lang="en-US" sz="1200" dirty="0"/>
              <a:t>known as Selective Serotonin Re-uptake Inhibitors (SSRIs) are often used to treat OCD, although it is not fully known why the SSRI medications seem to help some people with OCD. </a:t>
            </a:r>
            <a:endParaRPr lang="en-US" sz="1200" dirty="0" smtClean="0"/>
          </a:p>
          <a:p>
            <a:pPr marL="228600" indent="-228600">
              <a:buAutoNum type="arabicPeriod"/>
            </a:pPr>
            <a:r>
              <a:rPr lang="en-US" sz="1200" dirty="0"/>
              <a:t>Cognitive behavior therapy (CBT)</a:t>
            </a:r>
            <a:endParaRPr lang="en-US" sz="1200" dirty="0" smtClean="0"/>
          </a:p>
          <a:p>
            <a:pPr marL="228600" indent="-228600">
              <a:buAutoNum type="arabicPeriod"/>
            </a:pPr>
            <a:endParaRPr lang="en-US" sz="1200" i="1" dirty="0" smtClean="0">
              <a:solidFill>
                <a:schemeClr val="tx1"/>
              </a:solidFill>
            </a:endParaRPr>
          </a:p>
        </p:txBody>
      </p:sp>
      <p:cxnSp>
        <p:nvCxnSpPr>
          <p:cNvPr id="19" name="Straight Arrow Connector 18"/>
          <p:cNvCxnSpPr>
            <a:stCxn id="16" idx="2"/>
          </p:cNvCxnSpPr>
          <p:nvPr/>
        </p:nvCxnSpPr>
        <p:spPr>
          <a:xfrm>
            <a:off x="6082357" y="1792658"/>
            <a:ext cx="1639245" cy="146149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8" name="TextBox 47"/>
          <p:cNvSpPr txBox="1"/>
          <p:nvPr/>
        </p:nvSpPr>
        <p:spPr>
          <a:xfrm>
            <a:off x="279056" y="170028"/>
            <a:ext cx="6908800" cy="369332"/>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tx1"/>
                  </a:solidFill>
                </a:ln>
                <a:effectLst>
                  <a:reflection blurRad="10000" stA="55000" endPos="48000" dist="500" dir="5400000" sy="-100000" algn="bl" rotWithShape="0"/>
                </a:effectLst>
              </a:rPr>
              <a:t>Applied WALKER-TESSNER MODEL FOR ocd</a:t>
            </a:r>
            <a:endParaRPr lang="en-US" b="1" cap="all" dirty="0">
              <a:ln>
                <a:solidFill>
                  <a:schemeClr val="tx1"/>
                </a:solidFill>
              </a:ln>
              <a:effectLst>
                <a:reflection blurRad="10000" stA="55000" endPos="48000" dist="500" dir="5400000" sy="-100000" algn="bl" rotWithShape="0"/>
              </a:effectLst>
            </a:endParaRPr>
          </a:p>
        </p:txBody>
      </p:sp>
      <p:sp>
        <p:nvSpPr>
          <p:cNvPr id="12" name="TextBox 11"/>
          <p:cNvSpPr txBox="1"/>
          <p:nvPr/>
        </p:nvSpPr>
        <p:spPr>
          <a:xfrm>
            <a:off x="4216400" y="4063652"/>
            <a:ext cx="6157240"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b="1" dirty="0" smtClean="0"/>
              <a:t>Cognitive Factors:</a:t>
            </a:r>
          </a:p>
          <a:p>
            <a:pPr lvl="0"/>
            <a:r>
              <a:rPr lang="en-GB" sz="1200" dirty="0" smtClean="0"/>
              <a:t>1. Irrational </a:t>
            </a:r>
            <a:r>
              <a:rPr lang="en-GB" sz="1200" dirty="0"/>
              <a:t>and Illogical thinking</a:t>
            </a:r>
            <a:endParaRPr lang="en-US" sz="1200" dirty="0" smtClean="0"/>
          </a:p>
          <a:p>
            <a:pPr lvl="0"/>
            <a:r>
              <a:rPr lang="en-GB" sz="1200" dirty="0" smtClean="0"/>
              <a:t>2. Cognitive </a:t>
            </a:r>
            <a:r>
              <a:rPr lang="en-GB" sz="1200" dirty="0"/>
              <a:t>distortions</a:t>
            </a:r>
            <a:endParaRPr lang="en-US" sz="1200" dirty="0" smtClean="0"/>
          </a:p>
          <a:p>
            <a:pPr lvl="0"/>
            <a:r>
              <a:rPr lang="en-GB" sz="1200" dirty="0" smtClean="0"/>
              <a:t>3. Negative </a:t>
            </a:r>
            <a:r>
              <a:rPr lang="en-GB" sz="1200" dirty="0"/>
              <a:t>thinking </a:t>
            </a:r>
            <a:r>
              <a:rPr lang="en-GB" sz="1200" dirty="0" smtClean="0"/>
              <a:t>patterns</a:t>
            </a:r>
          </a:p>
        </p:txBody>
      </p:sp>
      <p:sp>
        <p:nvSpPr>
          <p:cNvPr id="16" name="TextBox 15"/>
          <p:cNvSpPr txBox="1"/>
          <p:nvPr/>
        </p:nvSpPr>
        <p:spPr>
          <a:xfrm>
            <a:off x="4355157" y="961661"/>
            <a:ext cx="3454400" cy="83099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b="1" dirty="0" smtClean="0">
                <a:solidFill>
                  <a:schemeClr val="bg1"/>
                </a:solidFill>
              </a:rPr>
              <a:t>Traumatic (Sociocultural Factors): </a:t>
            </a:r>
          </a:p>
          <a:p>
            <a:pPr marL="228600" indent="-228600">
              <a:buAutoNum type="arabicPeriod"/>
            </a:pPr>
            <a:r>
              <a:rPr lang="en-US" sz="1200" i="1" dirty="0" smtClean="0">
                <a:solidFill>
                  <a:schemeClr val="bg1"/>
                </a:solidFill>
              </a:rPr>
              <a:t>Severe life events .</a:t>
            </a:r>
          </a:p>
          <a:p>
            <a:pPr marL="228600" indent="-228600">
              <a:buAutoNum type="arabicPeriod"/>
            </a:pPr>
            <a:r>
              <a:rPr lang="en-US" sz="1200" i="1" dirty="0" smtClean="0">
                <a:solidFill>
                  <a:schemeClr val="bg1"/>
                </a:solidFill>
              </a:rPr>
              <a:t>Different cultures are subject to treating OCD in with a different method of cure</a:t>
            </a:r>
            <a:r>
              <a:rPr lang="en-US" sz="1200" i="1" dirty="0" smtClean="0">
                <a:solidFill>
                  <a:schemeClr val="tx1"/>
                </a:solidFill>
              </a:rPr>
              <a:t>. </a:t>
            </a:r>
          </a:p>
        </p:txBody>
      </p:sp>
      <p:cxnSp>
        <p:nvCxnSpPr>
          <p:cNvPr id="3" name="Straight Arrow Connector 2"/>
          <p:cNvCxnSpPr/>
          <p:nvPr/>
        </p:nvCxnSpPr>
        <p:spPr>
          <a:xfrm>
            <a:off x="6082357" y="1532238"/>
            <a:ext cx="1381124" cy="17203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a:off x="8303741" y="1767016"/>
            <a:ext cx="766118" cy="13592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901980" y="3256895"/>
            <a:ext cx="819622" cy="8067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189838" y="3252567"/>
            <a:ext cx="3880021" cy="43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069859" y="3027405"/>
            <a:ext cx="1804087" cy="707886"/>
          </a:xfrm>
          <a:prstGeom prst="rect">
            <a:avLst/>
          </a:prstGeom>
          <a:noFill/>
        </p:spPr>
        <p:txBody>
          <a:bodyPr wrap="square" rtlCol="0">
            <a:spAutoFit/>
          </a:bodyPr>
          <a:lstStyle/>
          <a:p>
            <a:r>
              <a:rPr lang="en-US" sz="4000" b="1" dirty="0" smtClean="0">
                <a:solidFill>
                  <a:srgbClr val="00B0F0"/>
                </a:solidFill>
                <a:effectLst>
                  <a:outerShdw blurRad="38100" dist="38100" dir="2700000" algn="tl">
                    <a:srgbClr val="000000">
                      <a:alpha val="43137"/>
                    </a:srgbClr>
                  </a:outerShdw>
                </a:effectLst>
              </a:rPr>
              <a:t>OCD</a:t>
            </a:r>
            <a:endParaRPr lang="es-ES" sz="4000" b="1" dirty="0">
              <a:solidFill>
                <a:srgbClr val="00B0F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405177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356251" y="2391507"/>
            <a:ext cx="5118425" cy="3821723"/>
          </a:xfrm>
        </p:spPr>
        <p:txBody>
          <a:bodyPr/>
          <a:lstStyle/>
          <a:p>
            <a:r>
              <a:rPr lang="en-US" dirty="0" smtClean="0"/>
              <a:t> </a:t>
            </a:r>
            <a:endParaRPr lang="en-US" dirty="0"/>
          </a:p>
        </p:txBody>
      </p:sp>
      <p:sp>
        <p:nvSpPr>
          <p:cNvPr id="4" name="Content Placeholder 3"/>
          <p:cNvSpPr>
            <a:spLocks noGrp="1"/>
          </p:cNvSpPr>
          <p:nvPr>
            <p:ph sz="half" idx="4294967295"/>
          </p:nvPr>
        </p:nvSpPr>
        <p:spPr>
          <a:xfrm>
            <a:off x="6142892" y="2227385"/>
            <a:ext cx="5311775" cy="3086100"/>
          </a:xfrm>
        </p:spPr>
        <p:txBody>
          <a:bodyPr>
            <a:normAutofit/>
          </a:bodyPr>
          <a:lstStyle/>
          <a:p>
            <a:pPr marL="0" indent="0">
              <a:buNone/>
            </a:pPr>
            <a:r>
              <a:rPr lang="en-US" dirty="0" smtClean="0"/>
              <a:t>Hoarding</a:t>
            </a:r>
          </a:p>
          <a:p>
            <a:r>
              <a:rPr lang="en-US" dirty="0" smtClean="0"/>
              <a:t>OCD </a:t>
            </a:r>
            <a:r>
              <a:rPr lang="en-US" dirty="0"/>
              <a:t>hoarding is a </a:t>
            </a:r>
            <a:r>
              <a:rPr lang="en-US" u="sng" dirty="0"/>
              <a:t>compulsion</a:t>
            </a:r>
            <a:r>
              <a:rPr lang="en-US" dirty="0"/>
              <a:t> that results from excessive concerns that certain objects cannot be discarded because they might be needed later</a:t>
            </a:r>
          </a:p>
          <a:p>
            <a:r>
              <a:rPr lang="en-US" dirty="0" smtClean="0"/>
              <a:t>“Pathological collecting”</a:t>
            </a:r>
            <a:endParaRPr lang="en-US" dirty="0"/>
          </a:p>
        </p:txBody>
      </p:sp>
      <p:pic>
        <p:nvPicPr>
          <p:cNvPr id="2054" name="Picture 6" descr="http://theocddiaries.com/wp-content/uploads/2013/09/news_generic_obsessed.jpg">
            <a:hlinkClick r:id="rId2"/>
          </p:cNvPr>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2621" r="3657" b="4161"/>
          <a:stretch/>
        </p:blipFill>
        <p:spPr bwMode="auto">
          <a:xfrm>
            <a:off x="0" y="0"/>
            <a:ext cx="4079632" cy="2227385"/>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itle 6"/>
          <p:cNvSpPr>
            <a:spLocks noGrp="1"/>
          </p:cNvSpPr>
          <p:nvPr>
            <p:ph type="title"/>
          </p:nvPr>
        </p:nvSpPr>
        <p:spPr>
          <a:xfrm>
            <a:off x="5873262" y="164123"/>
            <a:ext cx="5732586" cy="1398143"/>
          </a:xfrm>
        </p:spPr>
        <p:txBody>
          <a:bodyPr>
            <a:normAutofit/>
          </a:bodyPr>
          <a:lstStyle/>
          <a:p>
            <a:r>
              <a:rPr lang="en-US" sz="4000" dirty="0" smtClean="0"/>
              <a:t>overview</a:t>
            </a:r>
            <a:endParaRPr lang="en-US" sz="4000" dirty="0"/>
          </a:p>
        </p:txBody>
      </p:sp>
      <p:sp>
        <p:nvSpPr>
          <p:cNvPr id="8" name="TextBox 7"/>
          <p:cNvSpPr txBox="1"/>
          <p:nvPr/>
        </p:nvSpPr>
        <p:spPr>
          <a:xfrm>
            <a:off x="480647" y="2661138"/>
            <a:ext cx="5732584" cy="3538918"/>
          </a:xfrm>
          <a:prstGeom prst="rect">
            <a:avLst/>
          </a:prstGeom>
          <a:noFill/>
        </p:spPr>
        <p:txBody>
          <a:bodyPr wrap="square" rtlCol="0">
            <a:spAutoFit/>
          </a:bodyPr>
          <a:lstStyle/>
          <a:p>
            <a:r>
              <a:rPr lang="en-US" sz="2200" dirty="0" smtClean="0"/>
              <a:t>Rumination</a:t>
            </a:r>
          </a:p>
          <a:p>
            <a:pPr marL="228600" lvl="0" indent="-228600" defTabSz="914400">
              <a:lnSpc>
                <a:spcPct val="90000"/>
              </a:lnSpc>
              <a:spcBef>
                <a:spcPts val="1000"/>
              </a:spcBef>
              <a:buFont typeface="Arial" panose="020B0604020202020204" pitchFamily="34" charset="0"/>
              <a:buChar char="•"/>
            </a:pPr>
            <a:r>
              <a:rPr lang="en-US" dirty="0" smtClean="0"/>
              <a:t> </a:t>
            </a:r>
            <a:r>
              <a:rPr lang="en-US" sz="2200" dirty="0">
                <a:solidFill>
                  <a:prstClr val="white"/>
                </a:solidFill>
              </a:rPr>
              <a:t>Concerning with OCD, it’s a train of prolonged thinking about a question or theme that is undirected and unproductive.</a:t>
            </a:r>
          </a:p>
          <a:p>
            <a:pPr marL="228600" lvl="0" indent="-228600" defTabSz="914400">
              <a:lnSpc>
                <a:spcPct val="90000"/>
              </a:lnSpc>
              <a:spcBef>
                <a:spcPts val="1000"/>
              </a:spcBef>
              <a:buFont typeface="Arial" panose="020B0604020202020204" pitchFamily="34" charset="0"/>
              <a:buChar char="•"/>
            </a:pPr>
            <a:r>
              <a:rPr lang="en-US" sz="2200" dirty="0">
                <a:solidFill>
                  <a:prstClr val="white"/>
                </a:solidFill>
              </a:rPr>
              <a:t>These thoughts are unobjectionable </a:t>
            </a:r>
          </a:p>
          <a:p>
            <a:pPr marL="685800" lvl="1" indent="-228600" defTabSz="914400">
              <a:lnSpc>
                <a:spcPct val="90000"/>
              </a:lnSpc>
              <a:spcBef>
                <a:spcPts val="500"/>
              </a:spcBef>
              <a:buFont typeface="Arial" panose="020B0604020202020204" pitchFamily="34" charset="0"/>
              <a:buChar char="•"/>
            </a:pPr>
            <a:r>
              <a:rPr lang="en-US" sz="2000" dirty="0">
                <a:solidFill>
                  <a:prstClr val="white"/>
                </a:solidFill>
              </a:rPr>
              <a:t>Indulged thoughts rather than resisted</a:t>
            </a:r>
          </a:p>
          <a:p>
            <a:pPr marL="228600" lvl="0" indent="-228600" defTabSz="914400">
              <a:lnSpc>
                <a:spcPct val="90000"/>
              </a:lnSpc>
              <a:spcBef>
                <a:spcPts val="1000"/>
              </a:spcBef>
              <a:buFont typeface="Arial" panose="020B0604020202020204" pitchFamily="34" charset="0"/>
              <a:buChar char="•"/>
            </a:pPr>
            <a:r>
              <a:rPr lang="en-US" sz="2200" dirty="0">
                <a:solidFill>
                  <a:prstClr val="white"/>
                </a:solidFill>
              </a:rPr>
              <a:t>Overthinking a negative emotion</a:t>
            </a:r>
          </a:p>
          <a:p>
            <a:endParaRPr lang="en-US" dirty="0" smtClean="0"/>
          </a:p>
          <a:p>
            <a:endParaRPr lang="en-US" dirty="0" smtClean="0"/>
          </a:p>
        </p:txBody>
      </p:sp>
    </p:spTree>
    <p:extLst>
      <p:ext uri="{BB962C8B-B14F-4D97-AF65-F5344CB8AC3E}">
        <p14:creationId xmlns:p14="http://schemas.microsoft.com/office/powerpoint/2010/main" xmlns="" val="3899656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factors</a:t>
            </a:r>
            <a:endParaRPr lang="en-US" dirty="0"/>
          </a:p>
        </p:txBody>
      </p:sp>
      <p:sp>
        <p:nvSpPr>
          <p:cNvPr id="3" name="Content Placeholder 2"/>
          <p:cNvSpPr>
            <a:spLocks noGrp="1"/>
          </p:cNvSpPr>
          <p:nvPr>
            <p:ph idx="1"/>
          </p:nvPr>
        </p:nvSpPr>
        <p:spPr/>
        <p:txBody>
          <a:bodyPr/>
          <a:lstStyle/>
          <a:p>
            <a:r>
              <a:rPr lang="en-US" dirty="0"/>
              <a:t>There have been a number of family studies </a:t>
            </a:r>
            <a:r>
              <a:rPr lang="en-US" dirty="0" smtClean="0"/>
              <a:t>of OCD looking </a:t>
            </a:r>
            <a:r>
              <a:rPr lang="en-US" dirty="0"/>
              <a:t>at evidence for genetic patterns. A recent meta-analytic review by </a:t>
            </a:r>
            <a:r>
              <a:rPr lang="en-US" dirty="0" smtClean="0"/>
              <a:t>Hettema and colleagues (2001) reported </a:t>
            </a:r>
            <a:r>
              <a:rPr lang="en-US" dirty="0"/>
              <a:t>that a person with OCD is 4 times more likely to have another family member with OCD than a person who does not have the </a:t>
            </a:r>
            <a:r>
              <a:rPr lang="en-US" dirty="0" smtClean="0"/>
              <a:t>disorder</a:t>
            </a:r>
          </a:p>
          <a:p>
            <a:r>
              <a:rPr lang="en-US" dirty="0"/>
              <a:t>Compulsive hoarding may be hereditary. Up to 85% of people with compulsive hoarding can identify another family member who has this problem. </a:t>
            </a:r>
          </a:p>
        </p:txBody>
      </p:sp>
    </p:spTree>
    <p:extLst>
      <p:ext uri="{BB962C8B-B14F-4D97-AF65-F5344CB8AC3E}">
        <p14:creationId xmlns:p14="http://schemas.microsoft.com/office/powerpoint/2010/main" xmlns="" val="1502625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factors </a:t>
            </a:r>
            <a:endParaRPr lang="en-US" dirty="0"/>
          </a:p>
        </p:txBody>
      </p:sp>
      <p:sp>
        <p:nvSpPr>
          <p:cNvPr id="3" name="Content Placeholder 2"/>
          <p:cNvSpPr>
            <a:spLocks noGrp="1"/>
          </p:cNvSpPr>
          <p:nvPr>
            <p:ph idx="1"/>
          </p:nvPr>
        </p:nvSpPr>
        <p:spPr/>
        <p:txBody>
          <a:bodyPr/>
          <a:lstStyle/>
          <a:p>
            <a:r>
              <a:rPr lang="en-US" dirty="0"/>
              <a:t>Abnormal brain development and brain lesions may also play a role. Compulsive hoarding can begin after brain damage, such as strokes, surgery, injuries, or </a:t>
            </a:r>
            <a:r>
              <a:rPr lang="en-US" dirty="0" smtClean="0"/>
              <a:t>infections</a:t>
            </a:r>
          </a:p>
          <a:p>
            <a:r>
              <a:rPr lang="en-US" dirty="0"/>
              <a:t>Traumatic experiences have been </a:t>
            </a:r>
            <a:r>
              <a:rPr lang="en-US" dirty="0" smtClean="0"/>
              <a:t>theorized </a:t>
            </a:r>
            <a:r>
              <a:rPr lang="en-US" dirty="0"/>
              <a:t>as one potential catalyst for the </a:t>
            </a:r>
            <a:r>
              <a:rPr lang="en-US" dirty="0" smtClean="0"/>
              <a:t>rapid </a:t>
            </a:r>
            <a:r>
              <a:rPr lang="en-US" dirty="0"/>
              <a:t>onset of obsessive–compulsive symptoms including compulsive </a:t>
            </a:r>
            <a:r>
              <a:rPr lang="en-US" dirty="0" smtClean="0"/>
              <a:t>hoarding.  </a:t>
            </a:r>
          </a:p>
          <a:p>
            <a:pPr marL="0" indent="0" algn="r">
              <a:buNone/>
            </a:pPr>
            <a:r>
              <a:rPr lang="en-US" sz="1800" dirty="0" smtClean="0"/>
              <a:t>(Behavior Research and Therapy, Volume 45, Issue 11, Nov. 2001. Pgs. 2581-2592</a:t>
            </a:r>
            <a:r>
              <a:rPr lang="en-US" dirty="0" smtClean="0"/>
              <a:t>)</a:t>
            </a:r>
            <a:endParaRPr lang="en-US" dirty="0"/>
          </a:p>
          <a:p>
            <a:endParaRPr lang="en-US" dirty="0"/>
          </a:p>
        </p:txBody>
      </p:sp>
    </p:spTree>
    <p:extLst>
      <p:ext uri="{BB962C8B-B14F-4D97-AF65-F5344CB8AC3E}">
        <p14:creationId xmlns:p14="http://schemas.microsoft.com/office/powerpoint/2010/main" xmlns="" val="1416134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5735729" cy="3132260"/>
          </a:xfrm>
          <a:prstGeom prst="rect">
            <a:avLst/>
          </a:prstGeom>
        </p:spPr>
      </p:pic>
      <p:sp>
        <p:nvSpPr>
          <p:cNvPr id="2" name="Title 1"/>
          <p:cNvSpPr>
            <a:spLocks noGrp="1"/>
          </p:cNvSpPr>
          <p:nvPr>
            <p:ph type="title"/>
          </p:nvPr>
        </p:nvSpPr>
        <p:spPr>
          <a:xfrm>
            <a:off x="3549375" y="0"/>
            <a:ext cx="8610600" cy="1293028"/>
          </a:xfrm>
        </p:spPr>
        <p:txBody>
          <a:bodyPr/>
          <a:lstStyle/>
          <a:p>
            <a:r>
              <a:rPr lang="en-US" dirty="0" smtClean="0"/>
              <a:t>Sociocultural factors </a:t>
            </a:r>
            <a:endParaRPr lang="en-US" dirty="0"/>
          </a:p>
        </p:txBody>
      </p:sp>
      <p:sp>
        <p:nvSpPr>
          <p:cNvPr id="3" name="Content Placeholder 2"/>
          <p:cNvSpPr>
            <a:spLocks noGrp="1"/>
          </p:cNvSpPr>
          <p:nvPr>
            <p:ph idx="1"/>
          </p:nvPr>
        </p:nvSpPr>
        <p:spPr>
          <a:xfrm>
            <a:off x="99647" y="2663483"/>
            <a:ext cx="10820400" cy="4024125"/>
          </a:xfrm>
        </p:spPr>
        <p:txBody>
          <a:bodyPr>
            <a:normAutofit lnSpcReduction="10000"/>
          </a:bodyPr>
          <a:lstStyle/>
          <a:p>
            <a:r>
              <a:rPr lang="en-US" dirty="0"/>
              <a:t>Hoarding causes major interference with work and social life. </a:t>
            </a:r>
            <a:endParaRPr lang="en-US" dirty="0" smtClean="0"/>
          </a:p>
          <a:p>
            <a:r>
              <a:rPr lang="en-US" dirty="0" smtClean="0"/>
              <a:t>The </a:t>
            </a:r>
            <a:r>
              <a:rPr lang="en-US" dirty="0"/>
              <a:t>home of a hoarder can be so severely cluttered that normal everyday activities become impossible. Hoarding prevents living spaces to be used in the way they were supposed to be used</a:t>
            </a:r>
            <a:r>
              <a:rPr lang="en-US" dirty="0" smtClean="0"/>
              <a:t>.</a:t>
            </a:r>
          </a:p>
          <a:p>
            <a:r>
              <a:rPr lang="en-US" dirty="0"/>
              <a:t>Hoarding can cause fatal falls, especially in older adults, poor sanitation, and in ability to eat in the home, and serious health risks from infestation. </a:t>
            </a:r>
            <a:endParaRPr lang="en-US" dirty="0" smtClean="0"/>
          </a:p>
          <a:p>
            <a:r>
              <a:rPr lang="en-US" dirty="0" smtClean="0"/>
              <a:t>Hoarders </a:t>
            </a:r>
            <a:r>
              <a:rPr lang="en-US" dirty="0"/>
              <a:t>suffer from strained relationships with family and friends because of the hoarding. Romantic relationships and daily life activities are significantly impaired because of the hoarding. </a:t>
            </a:r>
            <a:endParaRPr lang="en-US" dirty="0" smtClean="0"/>
          </a:p>
          <a:p>
            <a:r>
              <a:rPr lang="en-US" dirty="0"/>
              <a:t>Hoarders also may experience threats from authorities (police, health department officials) who will demand the hoarding behaviors stop because of health risks</a:t>
            </a:r>
          </a:p>
        </p:txBody>
      </p:sp>
    </p:spTree>
    <p:extLst>
      <p:ext uri="{BB962C8B-B14F-4D97-AF65-F5344CB8AC3E}">
        <p14:creationId xmlns:p14="http://schemas.microsoft.com/office/powerpoint/2010/main" xmlns="" val="2431777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3507" y="152400"/>
            <a:ext cx="8610600" cy="1295400"/>
          </a:xfrm>
        </p:spPr>
        <p:txBody>
          <a:bodyPr/>
          <a:lstStyle/>
          <a:p>
            <a:r>
              <a:rPr lang="en-US" dirty="0" smtClean="0"/>
              <a:t>Symptoms </a:t>
            </a:r>
            <a:endParaRPr lang="en-US" dirty="0"/>
          </a:p>
        </p:txBody>
      </p:sp>
      <p:sp>
        <p:nvSpPr>
          <p:cNvPr id="3" name="Text Placeholder 2"/>
          <p:cNvSpPr>
            <a:spLocks noGrp="1"/>
          </p:cNvSpPr>
          <p:nvPr>
            <p:ph type="body" idx="1"/>
          </p:nvPr>
        </p:nvSpPr>
        <p:spPr>
          <a:xfrm>
            <a:off x="281363" y="1515587"/>
            <a:ext cx="5079991" cy="823912"/>
          </a:xfrm>
        </p:spPr>
        <p:txBody>
          <a:bodyPr/>
          <a:lstStyle/>
          <a:p>
            <a:r>
              <a:rPr lang="en-US" dirty="0" smtClean="0"/>
              <a:t>Hoarding</a:t>
            </a:r>
            <a:endParaRPr lang="en-US" dirty="0"/>
          </a:p>
        </p:txBody>
      </p:sp>
      <p:sp>
        <p:nvSpPr>
          <p:cNvPr id="4" name="Content Placeholder 3"/>
          <p:cNvSpPr>
            <a:spLocks noGrp="1"/>
          </p:cNvSpPr>
          <p:nvPr>
            <p:ph sz="half" idx="2"/>
          </p:nvPr>
        </p:nvSpPr>
        <p:spPr>
          <a:xfrm>
            <a:off x="111369" y="2335497"/>
            <a:ext cx="5311775" cy="2435796"/>
          </a:xfrm>
        </p:spPr>
        <p:txBody>
          <a:bodyPr/>
          <a:lstStyle/>
          <a:p>
            <a:r>
              <a:rPr lang="en-US" dirty="0"/>
              <a:t>Hoarders </a:t>
            </a:r>
            <a:r>
              <a:rPr lang="en-US" dirty="0" smtClean="0"/>
              <a:t>have </a:t>
            </a:r>
            <a:r>
              <a:rPr lang="en-US" dirty="0"/>
              <a:t>more abnormal grooming behaviors, such as skin picking, nail biting, and trichotillomania (compulsive hair-pulling). </a:t>
            </a:r>
            <a:endParaRPr lang="en-US" dirty="0" smtClean="0"/>
          </a:p>
          <a:p>
            <a:r>
              <a:rPr lang="en-US" dirty="0" smtClean="0"/>
              <a:t>Collecting items and anxiety of letting items go.</a:t>
            </a:r>
            <a:endParaRPr lang="en-US" dirty="0"/>
          </a:p>
        </p:txBody>
      </p:sp>
      <p:sp>
        <p:nvSpPr>
          <p:cNvPr id="5" name="Text Placeholder 4"/>
          <p:cNvSpPr>
            <a:spLocks noGrp="1"/>
          </p:cNvSpPr>
          <p:nvPr>
            <p:ph type="body" sz="quarter" idx="3"/>
          </p:nvPr>
        </p:nvSpPr>
        <p:spPr>
          <a:xfrm>
            <a:off x="6623539" y="1468694"/>
            <a:ext cx="5105400" cy="823912"/>
          </a:xfrm>
        </p:spPr>
        <p:txBody>
          <a:bodyPr/>
          <a:lstStyle/>
          <a:p>
            <a:r>
              <a:rPr lang="en-US" dirty="0" smtClean="0"/>
              <a:t>Rumination</a:t>
            </a:r>
            <a:endParaRPr lang="en-US" dirty="0"/>
          </a:p>
        </p:txBody>
      </p:sp>
      <p:sp>
        <p:nvSpPr>
          <p:cNvPr id="6" name="Content Placeholder 5"/>
          <p:cNvSpPr>
            <a:spLocks noGrp="1"/>
          </p:cNvSpPr>
          <p:nvPr>
            <p:ph sz="quarter" idx="4"/>
          </p:nvPr>
        </p:nvSpPr>
        <p:spPr>
          <a:xfrm>
            <a:off x="6148754" y="2335496"/>
            <a:ext cx="5334000" cy="3086019"/>
          </a:xfrm>
        </p:spPr>
        <p:txBody>
          <a:bodyPr>
            <a:normAutofit lnSpcReduction="10000"/>
          </a:bodyPr>
          <a:lstStyle/>
          <a:p>
            <a:pPr lvl="0"/>
            <a:r>
              <a:rPr lang="en-US" dirty="0">
                <a:solidFill>
                  <a:prstClr val="white"/>
                </a:solidFill>
              </a:rPr>
              <a:t>The individual may believe that if they don’t engage in certain rituals, then bad things will happen. </a:t>
            </a:r>
          </a:p>
          <a:p>
            <a:pPr lvl="0"/>
            <a:r>
              <a:rPr lang="en-US" dirty="0">
                <a:solidFill>
                  <a:prstClr val="white"/>
                </a:solidFill>
              </a:rPr>
              <a:t>Symptom of distress</a:t>
            </a:r>
          </a:p>
          <a:p>
            <a:pPr lvl="0"/>
            <a:r>
              <a:rPr lang="en-US" dirty="0">
                <a:solidFill>
                  <a:prstClr val="white"/>
                </a:solidFill>
              </a:rPr>
              <a:t>The individual over thinks every situation, resulting in no satisfactory conclusion</a:t>
            </a:r>
          </a:p>
          <a:p>
            <a:pPr lvl="0"/>
            <a:r>
              <a:rPr lang="en-US" dirty="0">
                <a:solidFill>
                  <a:prstClr val="white"/>
                </a:solidFill>
              </a:rPr>
              <a:t>This ongoing cycle leads to depression</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7231" y="4686483"/>
            <a:ext cx="5099538" cy="192441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140462" y="4290646"/>
            <a:ext cx="2051538" cy="2416785"/>
          </a:xfrm>
          <a:prstGeom prst="rect">
            <a:avLst/>
          </a:prstGeom>
        </p:spPr>
      </p:pic>
    </p:spTree>
    <p:extLst>
      <p:ext uri="{BB962C8B-B14F-4D97-AF65-F5344CB8AC3E}">
        <p14:creationId xmlns:p14="http://schemas.microsoft.com/office/powerpoint/2010/main" xmlns="" val="690503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a:t>
            </a:r>
            <a:endParaRPr lang="en-US" dirty="0"/>
          </a:p>
        </p:txBody>
      </p:sp>
      <p:sp>
        <p:nvSpPr>
          <p:cNvPr id="3" name="Text Placeholder 2"/>
          <p:cNvSpPr>
            <a:spLocks noGrp="1"/>
          </p:cNvSpPr>
          <p:nvPr>
            <p:ph type="body" idx="1"/>
          </p:nvPr>
        </p:nvSpPr>
        <p:spPr/>
        <p:txBody>
          <a:bodyPr/>
          <a:lstStyle/>
          <a:p>
            <a:r>
              <a:rPr lang="en-US" dirty="0" smtClean="0"/>
              <a:t>Hoarding</a:t>
            </a:r>
            <a:endParaRPr lang="en-US" dirty="0"/>
          </a:p>
        </p:txBody>
      </p:sp>
      <p:sp>
        <p:nvSpPr>
          <p:cNvPr id="4" name="Content Placeholder 3"/>
          <p:cNvSpPr>
            <a:spLocks noGrp="1"/>
          </p:cNvSpPr>
          <p:nvPr>
            <p:ph sz="half" idx="2"/>
          </p:nvPr>
        </p:nvSpPr>
        <p:spPr/>
        <p:txBody>
          <a:bodyPr>
            <a:normAutofit fontScale="77500" lnSpcReduction="20000"/>
          </a:bodyPr>
          <a:lstStyle/>
          <a:p>
            <a:r>
              <a:rPr lang="en-US" altLang="en-US" sz="2400" dirty="0"/>
              <a:t>1.4 to 2 million people in the United States have compulsive hoarding syndrome </a:t>
            </a:r>
          </a:p>
          <a:p>
            <a:pPr algn="r">
              <a:buNone/>
            </a:pPr>
            <a:r>
              <a:rPr lang="en-US" altLang="en-US" sz="1800" dirty="0"/>
              <a:t>(</a:t>
            </a:r>
            <a:r>
              <a:rPr lang="en-US" altLang="en-US" sz="1800" dirty="0" err="1"/>
              <a:t>Maidment</a:t>
            </a:r>
            <a:r>
              <a:rPr lang="en-US" altLang="en-US" sz="1800" dirty="0"/>
              <a:t>, 2005; Collingwood, 2006).</a:t>
            </a:r>
          </a:p>
          <a:p>
            <a:pPr algn="r">
              <a:buNone/>
            </a:pPr>
            <a:endParaRPr lang="en-US" altLang="en-US" sz="600" dirty="0"/>
          </a:p>
          <a:p>
            <a:r>
              <a:rPr lang="en-US" altLang="en-US" sz="2400" dirty="0"/>
              <a:t>Hoarding accompanies OCD in 25% to 40% of individuals diagnosed </a:t>
            </a:r>
          </a:p>
          <a:p>
            <a:pPr algn="r">
              <a:buNone/>
            </a:pPr>
            <a:r>
              <a:rPr lang="en-US" altLang="en-US" sz="1800" dirty="0"/>
              <a:t>(Understanding Hoarding, 2005; </a:t>
            </a:r>
            <a:r>
              <a:rPr lang="en-US" altLang="en-US" sz="1800" dirty="0" err="1"/>
              <a:t>Seedat</a:t>
            </a:r>
            <a:r>
              <a:rPr lang="en-US" altLang="en-US" sz="1800" dirty="0"/>
              <a:t> and Stein, 2002).  </a:t>
            </a:r>
          </a:p>
          <a:p>
            <a:endParaRPr lang="en-US" altLang="en-US" sz="900" dirty="0"/>
          </a:p>
          <a:p>
            <a:r>
              <a:rPr lang="en-US" altLang="en-US" sz="2400" dirty="0"/>
              <a:t>2-3% of the general population has OCD and up to one-third of those diagnosed with OCD exhibit hoarding behavior </a:t>
            </a:r>
          </a:p>
          <a:p>
            <a:pPr algn="r">
              <a:buNone/>
            </a:pPr>
            <a:r>
              <a:rPr lang="en-US" altLang="en-US" sz="1800" dirty="0"/>
              <a:t>(Cohen, 2004; Haggerty, 2006). </a:t>
            </a:r>
          </a:p>
          <a:p>
            <a:endParaRPr lang="en-US" dirty="0"/>
          </a:p>
        </p:txBody>
      </p:sp>
      <p:sp>
        <p:nvSpPr>
          <p:cNvPr id="5" name="Text Placeholder 4"/>
          <p:cNvSpPr>
            <a:spLocks noGrp="1"/>
          </p:cNvSpPr>
          <p:nvPr>
            <p:ph type="body" sz="quarter" idx="3"/>
          </p:nvPr>
        </p:nvSpPr>
        <p:spPr/>
        <p:txBody>
          <a:bodyPr/>
          <a:lstStyle/>
          <a:p>
            <a:r>
              <a:rPr lang="en-US" dirty="0" smtClean="0"/>
              <a:t>Rumination </a:t>
            </a:r>
            <a:endParaRPr lang="en-US" dirty="0"/>
          </a:p>
        </p:txBody>
      </p:sp>
      <p:sp>
        <p:nvSpPr>
          <p:cNvPr id="6" name="Content Placeholder 5"/>
          <p:cNvSpPr>
            <a:spLocks noGrp="1"/>
          </p:cNvSpPr>
          <p:nvPr>
            <p:ph sz="quarter" idx="4"/>
          </p:nvPr>
        </p:nvSpPr>
        <p:spPr/>
        <p:txBody>
          <a:bodyPr/>
          <a:lstStyle/>
          <a:p>
            <a:pPr lvl="0"/>
            <a:r>
              <a:rPr lang="en-US" dirty="0">
                <a:solidFill>
                  <a:prstClr val="white"/>
                </a:solidFill>
              </a:rPr>
              <a:t>Numbers aren’t specifically given for rumination occurring in OCD.</a:t>
            </a:r>
          </a:p>
          <a:p>
            <a:pPr lvl="1"/>
            <a:r>
              <a:rPr lang="en-US" dirty="0">
                <a:solidFill>
                  <a:prstClr val="white"/>
                </a:solidFill>
              </a:rPr>
              <a:t>But there is a few case studies done specifically on Rumination but they’re not exclusive or very detailed.</a:t>
            </a:r>
          </a:p>
          <a:p>
            <a:endParaRPr lang="en-US" dirty="0"/>
          </a:p>
        </p:txBody>
      </p:sp>
    </p:spTree>
    <p:extLst>
      <p:ext uri="{BB962C8B-B14F-4D97-AF65-F5344CB8AC3E}">
        <p14:creationId xmlns:p14="http://schemas.microsoft.com/office/powerpoint/2010/main" xmlns="" val="1942973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3138" y="150446"/>
            <a:ext cx="8610600" cy="1295400"/>
          </a:xfrm>
        </p:spPr>
        <p:txBody>
          <a:bodyPr/>
          <a:lstStyle/>
          <a:p>
            <a:r>
              <a:rPr lang="en-US" dirty="0" smtClean="0"/>
              <a:t>Diagnosis</a:t>
            </a:r>
            <a:endParaRPr lang="en-US" dirty="0"/>
          </a:p>
        </p:txBody>
      </p:sp>
      <p:sp>
        <p:nvSpPr>
          <p:cNvPr id="3" name="Text Placeholder 2"/>
          <p:cNvSpPr>
            <a:spLocks noGrp="1"/>
          </p:cNvSpPr>
          <p:nvPr>
            <p:ph type="body" idx="1"/>
          </p:nvPr>
        </p:nvSpPr>
        <p:spPr>
          <a:xfrm>
            <a:off x="685800" y="1409700"/>
            <a:ext cx="5079991" cy="823912"/>
          </a:xfrm>
        </p:spPr>
        <p:txBody>
          <a:bodyPr/>
          <a:lstStyle/>
          <a:p>
            <a:r>
              <a:rPr lang="en-US" dirty="0" smtClean="0"/>
              <a:t>Hoarding</a:t>
            </a:r>
            <a:endParaRPr lang="en-US" dirty="0"/>
          </a:p>
        </p:txBody>
      </p:sp>
      <p:sp>
        <p:nvSpPr>
          <p:cNvPr id="4" name="Content Placeholder 3"/>
          <p:cNvSpPr>
            <a:spLocks noGrp="1"/>
          </p:cNvSpPr>
          <p:nvPr>
            <p:ph sz="half" idx="2"/>
          </p:nvPr>
        </p:nvSpPr>
        <p:spPr>
          <a:xfrm>
            <a:off x="227012" y="2538046"/>
            <a:ext cx="4956176" cy="3276600"/>
          </a:xfrm>
        </p:spPr>
        <p:txBody>
          <a:bodyPr>
            <a:normAutofit fontScale="62500" lnSpcReduction="20000"/>
          </a:bodyPr>
          <a:lstStyle/>
          <a:p>
            <a:r>
              <a:rPr lang="en-US" sz="2900" dirty="0" smtClean="0"/>
              <a:t>A person </a:t>
            </a:r>
            <a:r>
              <a:rPr lang="en-US" sz="2900" dirty="0"/>
              <a:t>must experience significant distress and/or impairment in functioning as a result of their hoarding behavior. </a:t>
            </a:r>
            <a:endParaRPr lang="en-US" sz="2900" dirty="0" smtClean="0"/>
          </a:p>
          <a:p>
            <a:r>
              <a:rPr lang="en-US" sz="2900" dirty="0" smtClean="0"/>
              <a:t>Common </a:t>
            </a:r>
            <a:r>
              <a:rPr lang="en-US" sz="2900" dirty="0"/>
              <a:t>types of functional impairment include: fire or health hazards caused by excessive clutter, infestations, inability to have guests over to the home, inability to prepare or eat food in the home, inability to find important possessions because of clutter, inability to finish tasks on time, and interpersonal conflicts caused by the clutter.</a:t>
            </a:r>
            <a:r>
              <a:rPr lang="en-US" dirty="0"/>
              <a:t/>
            </a:r>
            <a:br>
              <a:rPr lang="en-US" dirty="0"/>
            </a:br>
            <a:endParaRPr lang="en-US" dirty="0"/>
          </a:p>
        </p:txBody>
      </p:sp>
      <p:sp>
        <p:nvSpPr>
          <p:cNvPr id="5" name="Text Placeholder 4"/>
          <p:cNvSpPr>
            <a:spLocks noGrp="1"/>
          </p:cNvSpPr>
          <p:nvPr>
            <p:ph type="body" sz="quarter" idx="3"/>
          </p:nvPr>
        </p:nvSpPr>
        <p:spPr>
          <a:xfrm>
            <a:off x="8294077" y="1420569"/>
            <a:ext cx="2795954" cy="823912"/>
          </a:xfrm>
        </p:spPr>
        <p:txBody>
          <a:bodyPr/>
          <a:lstStyle/>
          <a:p>
            <a:r>
              <a:rPr lang="en-US" dirty="0" smtClean="0"/>
              <a:t>Rumination </a:t>
            </a:r>
            <a:endParaRPr lang="en-US" dirty="0"/>
          </a:p>
        </p:txBody>
      </p:sp>
      <p:sp>
        <p:nvSpPr>
          <p:cNvPr id="6" name="Content Placeholder 5"/>
          <p:cNvSpPr>
            <a:spLocks noGrp="1"/>
          </p:cNvSpPr>
          <p:nvPr>
            <p:ph sz="quarter" idx="4"/>
          </p:nvPr>
        </p:nvSpPr>
        <p:spPr>
          <a:xfrm>
            <a:off x="6488723" y="2244481"/>
            <a:ext cx="5334000" cy="3723135"/>
          </a:xfrm>
        </p:spPr>
        <p:txBody>
          <a:bodyPr>
            <a:normAutofit lnSpcReduction="10000"/>
          </a:bodyPr>
          <a:lstStyle/>
          <a:p>
            <a:pPr lvl="0"/>
            <a:r>
              <a:rPr lang="en-US" sz="2000" dirty="0">
                <a:solidFill>
                  <a:prstClr val="white"/>
                </a:solidFill>
              </a:rPr>
              <a:t>Thoughts being excessively repeated in their head</a:t>
            </a:r>
          </a:p>
          <a:p>
            <a:pPr lvl="0"/>
            <a:r>
              <a:rPr lang="en-US" sz="2000" dirty="0">
                <a:solidFill>
                  <a:prstClr val="white"/>
                </a:solidFill>
              </a:rPr>
              <a:t>Denial to answer the thought provoking question</a:t>
            </a:r>
          </a:p>
          <a:p>
            <a:pPr lvl="0"/>
            <a:r>
              <a:rPr lang="en-US" sz="2000" dirty="0">
                <a:solidFill>
                  <a:prstClr val="white"/>
                </a:solidFill>
              </a:rPr>
              <a:t>The individual is becoming obsessive with the questions and scenarios in their mind.</a:t>
            </a:r>
          </a:p>
          <a:p>
            <a:pPr lvl="0"/>
            <a:r>
              <a:rPr lang="en-US" sz="2000" dirty="0">
                <a:solidFill>
                  <a:prstClr val="white"/>
                </a:solidFill>
              </a:rPr>
              <a:t>The patients are ego-dystonic </a:t>
            </a:r>
          </a:p>
          <a:p>
            <a:pPr lvl="1"/>
            <a:r>
              <a:rPr lang="en-US" sz="1900" dirty="0">
                <a:solidFill>
                  <a:prstClr val="white"/>
                </a:solidFill>
              </a:rPr>
              <a:t>compulsions experienced or expressed are not consistent with the individual's self-perception, meaning the patient realizes the obsessions are not reasonable.</a:t>
            </a:r>
          </a:p>
          <a:p>
            <a:endParaRPr lang="en-US" dirty="0">
              <a:effectLst/>
            </a:endParaRPr>
          </a:p>
        </p:txBody>
      </p:sp>
      <p:sp>
        <p:nvSpPr>
          <p:cNvPr id="7" name="AutoShape 2" descr="data:image/jpeg;base64,/9j/4AAQSkZJRgABAQAAAQABAAD/2wCEAAkGBhQSERUUExQVFRUWFxgYGRcYFxkZGhcYGx4cGhoaGh0bHygeGxkjHh0XHy8gIycpLSwtGB8xNTAqNSYrLCkBCQoKDgwOGg8PGjAlHyU2Ki8sLCwsLCwsKSwsLzIsLCw0LCwsLCwsLCwsLCwsLCwsLCksLCwsLCwsLCwsLCwsLP/AABEIALcBEwMBIgACEQEDEQH/xAAcAAACAgMBAQAAAAAAAAAAAAAFBgMEAAIHAQj/xABQEAABAwIDBAUIBQgFDAIDAAABAgMRACEEEjEFBkFREyJhcZEHIzKBobHB0RRCcrLwJDNSYmNzwuFDgpKisxUXJTQ1U2SDk6PS8RZEVHTE/8QAGgEAAgMBAQAAAAAAAAAAAAAAAgMBBAUABv/EADkRAAEDAQUFBgQFAwUAAAAAAAEAAgMRBBIhMUFRcYGR8BMiMmGxwRQzodEVIzRCUgXh8SRDU2Jy/9oADAMBAAIRAxEAPwBX3pZzYhGp6iuXAjnQjAIBT6z7T2Cju9TQ6duRPVXy/VPGguzPRPeff76zmnur1FkzQ3eHBqJQEJUYB4Ty5cKFP7LWhGcgR7fCugbFaSXF5hmAYdPWE3GhuDpwPOL0B2lhi4goBAJWrWY1B4A8qY2UijUNosDJL0mN6n1AS1hsApcZbzwvNSYzZa2h1xHYQR76IfQFMy2v0geRETwIIBB1qJ9grTlGpIirF81WT8MAzLFCJrJoxh9iOpKSoJgnQmfx40ybT3EU1hUvZ2yTlKkZLpCtIVx1E2GtMDmkVqFXNnlBALTjkkdlvMQJiTRZe7S0gkqRAtxN+URRrZ+wEoQpJyrUUlSVFMZYSVESSamxq5YUZ+sD/dVVV09T3VossFxtZc9iu7A2A0WwlxptS0rKSrLM2CuI7YvXOnR1iO0++uu7uCQ5+9/hRSD/AJNS2tZUM8pzDq6So/iaKF21BaoKmjchXFQ7M3eS63nzkXIiBwj51rtDYCW0KUFkwOXbR7YYHQmLDpFACNOqitvoaXVBtZORR62XWNTE2m1LMjg+lUIhjuZJXY2ItSAsFMETeZtUj2CbCEmDJTJvbiaaMds5LAcaQSUtlQGaJjW8AA68BS86mQgc0p91OvEruwa1ooMSqOynPOJ5SKd/KMiENjkQP7lCtg7uNuBZVmBSuBCuwk8CZohv8/naaUdTlNtPQFBIO+0oDC+OM3lW8m/+sO/uT95FD9n7MTiMSpC49EmVKgJABUSTmSNAdTV/ycGHnj+xjxWmtd3ED6aZ9GOtMRlyqzZpIGXLM3mJi8U2AVtBrsVWY0s3FQbc3ZbaKUoyKK8uVQXmT1lFGqVqGoNLr2zXUKIyqtNwFRbXhTxvJkGJaDf5sKZyRplzg2OZRMkkkqMyTIERU+NROFxKyk9VTqSc4sVFwgRl63oquCK2hZWytrksZ1pdG6mao7U2C7h1AIeWcy8ghTidEBZPUUTpA46z3B8Ztx5EBt58KMCOmcOveqnDfUpQ4MylAdI7pkgKLaANANSbmSYB14g8Luw2vDfSpXnzuRCk5ZQTFssxYcaqtgEporDrR2RFTnhxKGYbbe0lLCEvPFV7FY+qCo3VbQE+qriNsbVAJzKITcylo+8SfVV3E4JDeMaAKspLoIUBmQAFi+WxOWDa02q3tFgoMRyIUNFJJE68wafL/TYQTTTaAo+OkDmjb5lA/wD5htFOt+9lPwSK9/ziYsWKGp7WyD7FCjR2Qvo1KyE2BBlMAQZm/d3QaWn8EA6lWU5gsAyfrAixHhWc+xxaAfRXRaZNpTDgN6cc64GxgkqWZgELb0Em61RoKLvbUfQOuw0T0fSQhxdhaZlNokaTT9jXcziFK9IkwkGREG4J91LWKwSejdWqY6MJImAUkAkHjNokRYnvph/psVxxpiFS/FJRKxtcCk1zyjIQYOHVPY6PigVfwnlaYHpNPDuKD8RSNtJpKF5YkiBJFye7h3dtDHlVnCyxHT6rWNokGq68x5YcJ9ZD4/qIPuXVtHlYwJ+s6O9s/AmuP7C2I7jH0MMAKcXOUEhIsCo3NtAaNbP2IvC45Lbik9I2spUkSRIMETAnjpUiwxuNMUJtbwKrpg8p+A/3x/6Tn/jWUjY/D5XFCND+NKym/hce0pf4g7YET3vu63qPzgtr9WaCbMFj3n3imDfNeR5sx9Zz2xS/s4WV3n3jl8Kps8K9JZAj+w1eccub4d68d1tNKBqsUn9ov3j50W2YoBxeYhJ6FyIURJtA1t3GB2cxGJMJQf2yvvIqD4gtACgr5KHeBEPqgRZNuVqqOemm5+r28aIbebAfTFwQnW03M0OcPWHq586tOzWE3IcEVcTdPWUesNe41exONdWyG1rUUJSFITwsrLeBMABWptFUnp6ukZhRk4UBmQT1mFzPDrAwLaTyPE+uqTotuO7dFRrgoWLhsHiFCCYBls9ltdb91ri35OGV3J79D6qJYcSlmwPWAvPFIHAE+FDv/rL+yj4igZkl2kY9bU0bvPAJXPFwD15UUrKaBdIOnR/xKpm3eR1THFSFa/qp7Ry7aXyPPK+wfvKq3Dks1wq416wUey0dRUWHSH7qKlZIS6knSY56iOHaYrzZqeq59v8AhRUWIXlIVrCknvgg/Cku8aWBhRXdsYxDgeKLgrWoKiJEJEXvqD40sO/0f2U+6iyfzJPMr99CnDdH2U+4VYChwoAEz7uei7+9P3TVPfc+YYtwT9ypdlrWltzInMrpiIzQBbnxHzqLfhXmMP3J/wANNTJnGutXyutqg8nZ869+7H3p+FR7IQDiXASUgoglKM5AKSPRkT3zbXhUvk7HnH+xr51d3RIGJfUSQoBAQQL5yDA9JMyJtmGaAOtOUss5paTuWVOK2Ub1X2ulIdZCVFSQWblOU3XJ6s2Mk6miOLA+g4kgD84qNRA8/p4Cq+9sfSGjJKlLbzgqKilQUBluSRH6PCY4QJsSr/R+JF/zhOlv6cXOk30+VekhNWE+S87OKPaPNSbxYnpHm3FNlt1T6gpoqJUnKjKJSoiJg3yjvNb7H/2Sn7WIv61V7vcsreBbg/leII4gjnYjNbt4itdlmNlATcKxNv7Qn2VRs3zutqs2wHs4z/2Hoqe1cSg41nKoEAugqASqZLhkwEpVIIuLRHdVzGqGUJCkKGZMXIUk5k6BYEg8gTzoVtDDAYxpKBwUYmf95x7h7KtY1ghSJsc6bXkXGoi3ritOcAXgOsFXdXtGdaq+6lHRnq4eYB9JYN+GsSOIpadEuJ4DpU25aU2vZ0ohWaQB1VYebxMTHb8aUi2enRYxnRw/WFZOZWkTQFdKRiCca2kKlICyAddDfQAj18K9xh8w4f1J8EVp0ZG0Uic2Rld7xYHSeF6u7FX0ivR6qXkIM3BiBOkQb2vV6SgY4DYsIVM0ZpquSYhCVYggspMqgqJXMnVVl5ReTAEVaVh2S62XWgtKyZCXFhWUFaDfQEqQTx+TDvEiF4gJACfpxAAgAQDaBoOVDNqvmMMmNQpQEiwSpaNNbkKVNvSMTVH4dgbUrTfaZC6g2Hh5ro+7m5+z2WnH8O3Kw2vKtS1FbeZpyQIsD38yZ0nnu29mj6f05K4+kBAsiCrqyD182hBnLFP25mMUMI8MqRnCwoG9hh1q6vI+NL21dklRcUSRlxAeAvATnbajsMzeADz0AX2Ya5Mjlc9gJOOqW3+sokySayrG0x51WYXtxngOItWU2qhEt+E+ea5Z10tbMVAN4ufeOw+6mffww60dIcV6qVcFor7R+FedZ4V7mxCpoi2GgqOn5pz0QRGnOguKP+IPviiLOIyHScySnxihu0LJV9sffFD+/ktSUXYjucre8JGds/qCe+RNC8Rw7RRreZmOgP6TU6RFwI7TbWgji7DsFW35rz9KIy9hyEgzxT7xR1KZYbJuOjdTxEWUYnsgGOygL7hycYhJn1zy7qJDEwgAuIypCrZFyM4IIJCYtNr+uqrswteMAtw0PsVts09Vg8ltn20IUPNR2EeFFWeoyk3soEWIBhShPsjxoVmludLq7hc0tim0jEHrRNG7LJUnh/RG/agfL8cQKkkvlKRJggCw1WrUmwHMnQDspi3NclB7EMfcpeVilNvqWgwpIWR6lqkdxEj11ciWTIaBxGdB6LfBYdSOlSoQQscQdUIIIIsQRBntqDEcPtJ94qfZeLLodWrXMmOQAQlIHqAFQ4xJkfaT76S/5hSoSXMBOahSjzCu9z30HV6SB2J9wo2g+YWO1fvNByLpPYn3CnjJGRUhMOyPza/3/wARVbfseZw/2U+xtPzq5sZwFlRjV62oi4Pr/GtUt/R5rD/ZHiEIHyopM4+tFFr+UtfJ2m+JP7IfxVvuu3OLclS0gCT0c5iAn0RlBN+JAVAk5TFeeTtNsUf2Y/jrbdRE4pdgVAhSQS4AVpAIno0KVAEm2XT0hxZZf1Lt3ssi0fpm7/dQ7bxRcxKFEoVLrXoBSUwCkAJCgFWAAk3MSSZkksT/ALOxH7w//wBFDNuOqVikFZQVF1oygEJIOQgiQDEEXNzqZN6KuonZ2IVyXYxzL3GvSRmjDwXnpRV7d/3RHfB6XmznBl/EGSeRA/S0EEAk3CfVVXZyv9FR+tifer50qCz7fefdTBhninZKCOLro9RXBqlAy7OrVrlrDG2n7lA1jZ2gwtKVmM3VkkzCzwkxB9hoptTEKehYSAApubk6FIhI0GgJMTfXhQnZF9osDmY1/ZmOB/HjR3a7SgQZGUrFgqx60jqz1Y0EC4Jmr9ro2R3BKbUlirrZypnpxJ4JKj4x+PiJYu5hxN1OoP8AfAvf8TRt7owgKLaItZDxm/MKkz/OguzyVP4UkiA60Bpbrgmb+vhWaMSN6uPwadxTxiMYlO0H1q0S08kAXJMhCUgcySAAOJq9sLqoP1ScUnUcbwRxIOoMcfFfx20Ut4x5wp6QhvEFMX6xgZtf0Srjxpi2fhSjIi3WxjZMTeeel47KtykEObsAWOBdfG7aSkneFyHHU2/1xRN7zB1Hia1xLCFqwgUQPNLvpfzse2K028qyzw+mOkWP683nu5evhU2xj1NjBOCQMkKm311gi/DW+nbSSe4VZLavC6ZukcuGcSkDRQiQJP0Yqi5AJnv4ntFLH4aEYlREdVq3CenZkwLTYieNXtguBWHxCknqy6bcQMNAgx4GlfeB9TbhAUkpcW2mxVmTLoVkNgMvUkxxikuFXFOhIDGpc2ksF1UXE9te15tUy8syTfjrpWVwyT0Z8opu2f2qvcaV9mozFQ7fgKbPKHhnFJQWkKWpLskJEwMpHxFK2y9nvjNnYckmfZHMV55lLi9fZZgx1D1gpX2YKYM8eVDNqr82v7X8dMbeDfSQU4YHUELykf3ib0HxG6eMcChkSASTdQ4meHqrhS9UnYrtptbOyLRiSHDmr285lrCn9moeClH+dAHW4SDPpTR3Fbs4xxCEno4RMXPEX4VAdyMUqAVNiPte21WC9pNarIdIccNqjedHQT+qOfIVts3aMDFJXJQQTYXtIsrhqPGrCNxHynKXExEaH5itzuA7JIeKQdQBx4/WFLDmUIJRyzueBQcOCg2fifyIEn9I68lK+dUWcaC361e8/OmFvcdYaDYcsM3DXNfSeFaNeT4gEdIbzwTxpZcypNdU02h1xraZAc1PultRKGzIPosC32Fc45UExWJHSuGRo5980xYPcstiAs6JHD6oIHDtrUbgmSQtUmRcA6mdAkUwTMBzVVt66QdUK3dV1HgL9ZPjBkVrtFRAntBHfIimDZ+562QoBwkqIJlGkAi3jUeM3OU4IU8oaGyY0uNZpLntL61Usq1gCWUYjzK516/jJochUKSeWU+401HcVkek+e2VoHjavXN08MTKsQn/AKrYmndqyn9l19yr7DEsmbedJ4fqwKp7/ehh/sj7iP5Ux4TZmHbRkQ8iJKvzjajJj9bspd8oiI6EcswHqCRHqqe0D3MA0+ym0PvQr3yeKhGK+yn3OVBu04C49mDpSogK6EgKgFJOoMi2lrxer3kxwQdGIRMFWUA6wShzx7qOYfyUrbBCcQDJnrNcfUqmwzxw2hxkNP8ACzpo3yQNawdVSptx0qxiSYJL6ZgrP1hxc65McVXmZoniHQNn4hIMDMSEnUgKdGs8JvbiL872I8mWK6RCwtpQQoK+sJgzxFqmf3Wxgwa8PlQSqSYIJkqnXlHxrYZb7OWkB4WU+xzXgbvWKR3Ey6kfa+FHdmwdngG93DHbnXB/HKpsbsTHqdQtzDk9GkpGUIH6MejrpyqJOEeRgktFpwLC1z1T6JUTrppfWpgtMXak3hz3ILTZ5C1gunBw03qDZ2JSnaDClCU8Y/dkTqIjXsjjFMm8OLJWgp6PLKesmc4AEpN+EARwtwpZOEU5jGyltaEwpUFGWCEKtawkiBPEiaJYlxWdN0gJV1YIzCUkkJhRIFgTPHlJq9aZI3uc4Eaa+QSw14c0URDaRT0eYHhYklV4tYlftIpX2OCcUx2uJ9kGim1HgECMxVl62ZCddbGJj11V3SbQvHYVK1AJkk9gCFHhPL21Qb3XDerMny3U2FODmBQ7jcV0iQvIw+RNoMoTIg2ME0cAPStj/iE+MCKEPPNpxeLyqUfyZYJUQZUpSNI9dSYfajn01DcJydKpYJSSQtNhxjLEWse29W5XAMJ3LIDS6aPyvFJm1XVdI6m2UPumALyCeMSR1udVcQ4pZYQoDqqTlgySglUE6wZzW7qk2kvM48f2ryptpy9ntqgVRiGTJ/oycxmI1Ghi5NoPdVS0PusFFoQx3nGq7NuEhCm8QlaQsBxyJBGrKJm/ELUDNJG8SYxToAUfymRxSkBzLzsQOY0OtPPk0IKcQZBT06pJ0joWuMRx7KRtvYlKca8ggyt1agctrPKTE997W9dIgcXGrinTMDQA0IBjFZlqURqayvHgcxryrNAgqm3frb68K1nQlKlFYT1pgAgkmxF7DjxpKb8ouLVcNsn+qs/x10Lb6JKZ0k/dpN2dsVtCmzqXICgSIukqnQwQRE9przLHMA7wxXpjE95F11EKV5T8X+iyP6h+KqiV5SsYeLQ/5afjNUd6MDlxboSIGawtyHK01Hht31KRngZTxkT3RrPCrgbFStAqREt4tBOCvHyiY0/0iB3NN/8AjWI39xyjAeE/u2R/BWzO6DxEhskeF9ePGKJP+T1SUNONuIWHEhQ+pAIBuSYJuBagL4RoOS67JqTzQjFb5Y8WU8tP9VCfcmqad7cWNMQ4J5GK6oN02sVg2GiEocPpOBGZXVDgImRqUxrwrn+9e7ScA+23nLgW2FmUBBEqUIiTe3OlQWiKQlt2h2UXPa5p8SGHfDGf/kvf2zWiN4sUpQnEP3P+9X86fW/JWVJSQ6jrJChKV6ESNEm96r7S8m4Z6ErWCHXQ31JBEoWvN1gP0fbThNFoouP2oOprEqwzjicQshGT+lczEqVljWJ46xB9VBsKp145S64FX9JxUW1kk29ddO3d2allxpBPSJUqTmQBOVDqhIuFa6/qig21lD/LsJSkdVgQAAJKWzw76QLT3nNAyFfROEVXMDtcPqkN/Zbs9U9J9hYXPdlJ8NazZmzS+sNp9NRgDmeV675gkQhRt1iDbsgiDEjn2E1znaW7L+GxycWqMi8WCOtmV11lU8TprN7+HNtl5lcicvPySXRBr6ZoK/5NMYLdEZIkeiR4gwD30uKwKkrKVJhSSUkciLEd813vazqT1nFQEKKRCikamJggk20051X3W3ebLLy3MM26v6Q9d1tJV0ZWpSVDMLgiD2g2rrJanTNxz3e6iSMNxXMd1tkrWVLQApLSStwSAUoEyb68ba0R8pyQFtxzc/hpsx6Us4naCQlLc7P9FIgTBSIgxoPClDymtkON9pcjxFM/3Rx9EYP5ThuUO5E9BiY4Qf7qh/EaoYza+IS5DTrwM2CFr9gB+FFtyExhMUrtHsTNN3kj2coYnFOLyEFnKAFoWZzgxCSY0qAKzOKaXXYGhI7G8e1kf0rw/ehJ++k1bR5TMe0IUtpfe2PDqFIpk2putjnCT9HWkSbqjTxtRnc3cU4ZLy8S2npFQGyQZRCHVKiRxIT4Udxrs2jkkFxGTvqlfC+VPGBILmDRH6UrbB7s0/GrifLA3PncKsc8rqVexSU++lzeLFKWtQBtNouTzJ+Zobu1sEYjG4dp0KLbjqUrgwSDrB4UAgidmExz3tGBT6z5VNnOHrtvJ72kK+6o1bRvdslwXcSnsU04n3Jj21PiPJPgUhCUdMkrUgCVoUAFKCSbATEzQ3F+R5pKFFLj7qwJCEoQMx5COPqqPhmaVHFR2zhmrqWdkPaO4a9o6VKCfUoirGG3FwfSBxlxSVpukpWFxIIsBI0J4VzZ/wAn2LnKWFg8UgSb8729dWcH5JMYtOdCEmDHVWgkEagwbHS1S2JzT3XkKHOaRRzQV0cbkBKnFhZUpxGQlQFrzIiOt21VO6zqcWjEJWmEz5vKQkkmSbHX1UkObkbUwwKh9JbAEkpW4AB2kGIqsvbW1Gk3xD2UcVkKHisEmmF9ppTtOYShDBW9c8sEw7X3AfWt1aAjrFxSRlAILiQkgq1KR1iBGpoNtDc7HdI2tLTQ6MyIEA3zAqBEHw0qVO+O1WvTTm7FMEe1OWugblYzFY3CKfX0LRDqm8uV0TCUqmc51zERHCgv2ryPXBMuQeYVrcFPRsPt4gJSp1xS4tkjo0JvBEXSq3dQHbuyWw6VoCAzkdzKChHTJxKg2QCZPVUYA1HPWrm9+9v+TVNJfbLhcCiC2rQCNQtIvfSaCt+VfALPXbcB5qaSfalZPso22mdpq5nJAbPDSgdzSntF8JdUEHOkGyoiRzivab//AJnsc3KUT/8Arq/8KynfHv8A+M9cEr4Jn8x1xRHbv1DHEfcpVw/psDta4E/UUPX3U0beVCEHtT9w0q4c3aNrLb9mYXuLeFZOi3ov29bFa2lhU2VlEnFlJJAJIynUXnxPxobiE9Rz0QAVcUp4AzlJ9kUw4tAlCeAxrc2j0gngbDXSk7eO2JxIQFFJiIKQIjiBAP8AVGkiINMhaXOIJ2+ym0SdmwkDHD0Ka91Mep1biTEBJAvM6C8EgevnxqbCNq+ishJhXRpudPRanQifHhVDctYGJIlJlRTYK4hRy9bTQmE8Zq+0D9GY1kI9uVu345+IvABFFVkxJCO7FfCUNKJslKydTAH0gzA7Ae+KF7wqQ8/0gAUC0yUlSeBLp0NxqKI7EbCmmkqUQClclJggEYgSDwMceyh+12wl1SUkqCWmgCTmJCQu5PE1QcR36HGqWNMOKaWVENsxp0bc92Qfy5fAht61EowZUIPTkkXEQy/z5UWHoMfu0/4YoRvILYMclOm3Yysd/GrbBT6+6UPEquz2AHk3myj68jg7+PtpPxEq3igT+eaQJ7A2m/hTps8lWJjSG1+Nh3/WFGHZ6ZrXJnaHGMxxCfVp+OUNIbKW0zFOZTMbzXbCFLg8HlQlM26uk6QBx+VDdpvIK8qVTl6XNFoPRmPumjouU/1PcjkYoDttpIcSUgCU4jNfUhBub21PiaVbImsc1gyH3XRuDrzjngh+8x82oH/eH3uTqYmJjtiLxTnsRPm1j7Os8u2lreFBOcBJVmkWXkiSoSTIkTw49tMewkgIWBI9E6k3IM6+7Sn2PQDS99QEEo7td3qUhb6tfleN7MEj+IUseVH841/zPemmzfZ0DGY1N5OAQbcsxTHiRSj5UD51v/mcuYq6PnDrRKHyndaqbcVkKwb4P1nAPFKR8a7NsjcvD4JalMBYKyEkKXmEJJIibg686495Pk/krna+kf4dfQGL4fb+dHGe8/gpk8DOKix6PNvWjqxPORQd7GBTTnpCHHtVFUktrPLqjrSBwAieFH8enzb3aQPYPnS3iHfMqgRKn7GCbNG4gACeOuvhZelxtBBqgexcDhnnXkKwjCUslxIyJIzZVJSCqeNzpa9GNp7KawnRrZQMxfZbggQEuLKDlgTIAOs+uhm4zn5TiSR9Z06Tq4i3aaYN5oUjDgRm+mMA9wcXF47DQxgObVHahcmLRlh6LV4J6RkXzZxxnQ5r+Go1vVrAtjpQYAMkeA/lVR9IQ63MJhZmSLDIsybxw5DhV3AEF2RzUOcwCQdeRGnKialPOJ4KtvK4rJiAODLZGkySuYOswkUv7uLU1hwYPWdckAKNs0XgWFhJNqa9qMZvpAMHM2hMepY+PsoAEDqJiAXXsp7cy6jVC4D0TRgsWFNkAgwpMgGYOYWNuw0Ix+BZU4lbrSFlOW5AJjIpWqzpMG5rNljqLhWaVCSZk8YHd+J1qPCNQy3eCSkgz+zTxtzrn40UAUBTI5IIgnjaddB7Jqptd0pbTBVKnAAErUgkmQLpCu+CItVxbiSZkQDHK4IMX42qrtRagGgmesrUICouDeVDKDETOsDvc0CqQ6tCuYeUPY6MZtTZ+GcUqFNrKiPSPVChMwRJTBNjc6Gp1+Q/Bn0XHk665f8AxFP7621OJhtJX1VZ4TIGYAJzATfrcedWknjwilkY4poNBguQv+RFoKIS6sjnlHzrK7Clmb3FZQUO1HeXLtsiWmz+790UoIVCUHksexwim7ah/J2+5r7wFJ+TqA8lx/3jWScluQ6dbEZDpUQo6jFMkxbij8TQDeLA538Soqy8IgkzkSZsYvNGkv5QRx6Zk9llIFBcfi+lLq4jOJj+oPlU2Zx64J9qiDq1yw90W3USoYgFWeC4InTRRgHNexB0jSruFcT0DJcIR1NdIHVAEjiIJPf4U9x4VilEkKy5YuoxMgaiBExRFlPmW5uMoGUgEf0ZmDoflzuSeKUWfIcUT2SuMO3PBJv2EvDj+L1R2uCHlmAcrKIBJAnICkwNYvrbxohgUfkzZuZSbDW3SfMeFDtvCHXuxDY1PBpFZ0UhbIXDzUvYDGGprWmOhEkQjTnDY1uNNflQjeFPWwYFoS9YfYQm3jRrFqjIATdKrc4R7YoTt6Okw3Y27y5sDhbjwtV1qrDNU9ik9O4SSQELg+tvl8vGiKkqDzWbTpMKPX0ylH4VS3daKnHD2CJ5Fd/umrTywX2FdXrP4TiJtnUZ4wCR2UuPGbl6pjjQhGm/TA7Ufca+dLm861JAUkJJSnEWJgXTedPq5j4UzPuQ4s8lA+DbJoHvCmwiB5t4/wBxc139QNJ2daoIsju9lptA5SuFEXNwbiV91tfVa+lH9j6OdyP4qBbUSL6aToNc/GeJ+NHNjf0ncn3rpdhd+Zvr6BNnH5Y61KRt+G/y3FqsIwTI9RWr5ClPyo/nm+5z7wpx33/1rF6XwmHH/dXb8cqTvKofPt/ZX96tUfOHWgVUfKdw9Ve8no/JT24lHvaFd7xZkj7Z9k1wfyfj8lT24pH3mxXd8QsZkiNVK7I1Pr5UyLFz966U0azcV5jn/Nu/bSPufMUvLxAOGKhmuHjCpJPmwJkCPHgbUcxauo5+8Tw+x49/ypdKyMGZSUnI/P8AZRzAN9dPZT3qIvCetChXk+cDjmIIklXWi2inEH4HwNM2MSVfRjwOMTx/RXiD8q45h9u9E4C3inWJQOs0pMqMiAoKMFMZo5TxE027n7yOP4phpWILiUvLXkLbYKYDxkrScxmQYI1JuYoYyGtorNrhdJI6RuX2Ce9qlBKFC/WVMH9k4L8j6qk2UOuRyK/uwI7PlUTjN0pkXUu4IOiCOAHuFS7HuqSIsoC82v4d1Mbks8ileC9xifPuWiCkEzr1LeE8KFob/MmJGZw6ExmUrlpc0TxoCHXVqIgnwgIEHtoBhVdInDlQ1RnHVByyQbqPonQWvcaAGQ1ojdiAd3oiCFZcK4oKm4k5gqDAn0eA5QD2c6mynjDQVBsU6mLBpIAsTFzE1Li5ThFFKxdWXUKFwR9XKCe7jz1PmxlZujJEEqXAGkhaE8Zj0SZ+cVI8QTJGnsS6mtKrXaGLdLra/o77ZT1lLCCpJBuUQPSgmxN7aDicxhlWGmT6S5yn5HLbnERrNiTeV1xrr8D+L1Ux+GzLTZJKUqPo9YSkgAKkAAk8bn1SGtFCqjnXgAqDZ6yQAQmGiOqADqbEco0n63ZV0ukHTkPrRHuqqyyelkpIJUEg3iEtrNrweta3KruS88dYi88v50Ds0QKuYVvq+s+wkVlb4b0RWV1Fy49tBc4ZB7G/vilNXoHsWf8AGn40z4ozggf1AfBU0qYtJBcMkBK1dWTl9MGdY48uArIAqt6I0AKIuGUk6dds2+238jQZpPVV9ke4j4UULqS25Kkgjo7AEyJJJtOkC3bbSqN1FZCVAEAeioc+z3UEII63K9M5prjs91b3Q2l0eKmScykoi2irDj3HsimDDHzDcawdP+X8PdSrshpfSpWUOgBbaroI9Ezx8PVRNGMxHQsoSyQUJIVmKRrl0g30p0mNFjupom3d5yGGSATKbDv6S/cNaEbcPnHySTCU3iJ80g6cKl2ZtBxtllBbJKEwogiJ62mtpV7ao7RQ+6XDkSOk/WUYAQEfo3NiaoNjNSKbdm0KSMap/WEyCSLTEm2kHvoFvGgKfaHAMOmB2rYFvUPZWytuKV/RK/tgfCqe0XFuuBeTRsojPBuQZmOwVYaKHFLDDXJabsbT868nKBkLTYuTIK3jOmtjbs1qjvLtFzCw6lsENuMFBKYzLS0skSDmUCb+rhW+wtnOsqfUpKVdKoKR1lDo46UCYT1/zpPC4qTeDZq8WgIUUNQoLJSFEkhCmx6RiIV7BTGBjJS4ZGiEse4hGth7ZOJDmYAL6Z1rq+iS0GmyoSZANiAZiTeod4BMT/usR3+i5Q3Yz4wrakF7DqUp1TpWspScyyCoQFCASOEa1W2ltZlxQLmMZTCFohC0AQsEE+kSTBI1pVqYZpWubkEbG3c0Z2w8BAm6wYF5gKBPDhbxFGNgYxKw4UmQUIII4hSnQDfupF2jt3Bu5S7jEqyggZYEA6+gm8215VZ3f2vh2830R5crgKCc0wDYkKTZIK/SiBJmjs8AjDXUN7GuGGP+FL3FwukimGqub3tA4nFqPDB4Y+vpnBSN5Uz+UN/ZV96njbDJb85iUkl4oa/OhZXBKkpKQqMiTKoiBOl6Q/KafPt/uz941aZXtsR1RJLbsRxqi24igMK0SQB9JST/ANRFd4GVRBBBgmCDIuf51wncrZqHsBlcXkTmUZkD6+l+dPe5mEa2elYblSXHEq6uWAEpygQkX4nNaSb1zJmMe4OOqmSJz2NoNE6rV1FXnzw+8kx4UO2s6l9CFCShbbmoKZClNp0MEE34e+oGdrjLGZbmZ8KuEDIgkEpGVVwm/bevNrYtCUICFQkBCAglYP5xEQk6gCTm1ATqRpZ7ZjsAQkBjmmpCRPKrslth7CBtoKMOARIhKMgQCTMhIJjlmqLyaNn/ACgOqAAp8zfMqEuCT2UQ8sToLuFh0JT52Sk6kluE2twod5L4O0cwSRJfJPPqrsOwT/7qXeLktKA0stP/AHs2DYCedPLYek6Kavxd+6nl31b2GbgmdDx7QBGgHCwrXEhPSN5QB1XDAEcUCvNkYpKUJUQYKAer1vSUmOJsZB140xqyHmteHuttsOhsqWo26ytPsAd5JFu+gGynIbw6jP8AqyJ0FylJPjPdY+o/vEy26ysqSTlKheRcXkevj2UuYfEZGmkmCkobAzEC+UAJuoSfVUHNS2lAruPwy3MGENjrZtCoTaRrAk9sUR3ZwZQEJWBKUuTxuXnNPUKph4MtoytFZJKQBEySL6Aa8udT7D2wM7edKsziG5ypkJUpTpIJmwk9tTcOBRPtFWGPSteaYHPTHr9Vqp41+H0jMoGEDKG5CgSZzKykiNR1gBxmatKPnPUrh2J4x8aHYpf5Z6SR1Ui8gq+sUi8HnYfpToKcFUKtuKks8oWfZH8VSZh8qqpVKkSPRSoDtHm7+M1ZjsEfGkpykac6o7hy5VlQrtAmICfcO2vaNcuRIxITggpQJCWySALkJJJAHEmKWhve2FZUYRyYzQrIkxIE6mi4cnZx7GV+wE0i7QTGKTyU2feT8KzoY2vJqrVotD4y0N1CY8Tvx0aSo4aACBBdE37Ajsoe55Tz9XDJHeufckUPVhw4QhRgFQuOGse2K22xu+00wpSZK5TEnt5d00/sIxolC1POqsK8qDvBhof2j8a8/wA4+J/QZj7Cj/FSmcIqM2Uxa8c9KM7ObzNj0BaJUUjxB18KPsY9ikzSbUZe3txxHV6MdzSf4poU9vvjIB6UAHk22L8dE1A0xmYKjFkn2D8Wq25s1TiXVAJyqCAABcLBEFPK0i2tEIWjQckp1pIOJPNQf/Kscf8A7Dg7lR7hVnA4/FP5k9O+VD9ovT1GquysOSFJUIUgwQbEdmnfTXuix0eLbiOvnQe0ZFK49qRSZHNYDQZI+1pmUjYt98KKXHHJBiFLV8TVIpPGugb6bK6TaBKpCFNtjMIsoJkewULd3VkqKVdVIvOul4HypsTrzA6maC8DqlEiOHsrZtV6NYrYZUwp5JEN6jjGbLcd5FA0mmg1XHyTRs3ZrbqQVKyniIJHKi27aUYbFCFLKVIXlKQAQoCY1umwPeBVDYQlA42og2x+UtCwkODxQakNASy9xCt7y7cU9iMKDYIHKJUVAExJEdUW4XoV5Sz+UN/uz941LtlEYtkd33zUHlKP5Qj93/Eqq0gpaBxVqIk2c1VnArjZaftq++aV149xCvNrWg/qqKfcaZtmIbVgmm3HeiBzKnIVzClctNRrWjOyWmlZ1tLcbAlKHFdEt2/pZEyoN66xJjtFDCzFxpmSmyyANaK6BD9n73bQkBDi3OQUkOeq4J8DTV/nCxmHT59tvuGdBv2SfaBTNisIzh8M4jDIDT8IClQUqlehCvSCbKgDSNBXHcfiDGRRKlJzBUkmTnJm/PWpdBG7NoQNle0Ykro+F8sjRgPMLT2gpWP4TRjZm/GzSsLQoMruM2RTZE6iQAL99IGxNm4IQrEKehRABAQkCf0jnlOnId5ovtHD7OZbCy83cdVpghxZ+0oRH9zvVS3WJo8NRxRNtTtV0VvaTWIILeJSogECFtq1g6EG9hfXxonsdxbCyVK6RJEQUxFwQZk8uQ51827R2rnMNoDaOAF1etXyj10S3fbx5gsOPoSLylS8om+kxMXih7GZmIfzXX43GhavojevaQ+iOFuZIUAiJVmMibEwn5VzlJxDiEBbLikpKDYCJToeFLGJ8oOLw/UL4eUNQpKFD1kAeANW9m+V/EAdbCtrHNBUj35qhxtGdB1vRAQjBdQwO0UOZOlSQEkL6yD6SVJIIibiJkV7sbbgYwzjpgqS0yQhRKSpUKUU3vIKo9VIzHlkw5s7h3kHsyq95SfZRbDeULZzojpQmdQtCk/wx7aHt5mnvMUGGNwIa5MGG8pbSlIK2VpUo5RlWhUSQLzlIm3hTQt0dO/BuEAECPbBN7DWO6kPCYbAvEKbWwoggjItMyLiwM+NNL20XVcU3GuXXtm1PFvj1BCrNscozIKv4ZUPFPENqMcbqR/KrxX1SROp1/GndS+nHrDynMgOZAT6Wl5PC+gq0jbCRILahPIJ+Bn2UbbRGRmidC8HJF/pZFjqNYMCsoaveZIJCujkEi2ZQ8be7x1rKd2jNqC47YuQbOObAkfs3R7DQjD4JLjLq8gKk4VLiSQCRDiUKKTwnP2aUT3eVOEI7F+6q265K2GwLlzBYxqO1KemH3aqQGjiutza3Dsr7IbjYDSCABBaUYA4oE3AGpSbRzvM1m2lENlQsQpJB4+l/Oqb2LKmssaJF7fVzEcJHpc+HhvtJslpauEZvjVqmKQENcB6NJ4SPeDU2yxBWm4hStNPHKYt2ir2PwCk4d05ICQkjMoGIIKojWY5WoVg0BTywct7iRPAG3bbXvqA68Cmht0qbZw8y6ntWPFK+I7udHt2z+ZVpDjKz6rk+ygOx03dTf0gBNtcwvE8+3WimwlnoBHBv4KT8acMwqdo03o5tHYKTtEtpyoltRJyk5lIeeQSQnVRyirv+TyjFMLJk9MkKAbyCClSZieMjhxrN5MYBtFCycqVHEJVaQU9MXLgGSCHL1HjNoJXicOUHqh5uwCkiFLQJ61zMk8b1n2kEvI8lZjLSyqh3yATiUE5sp6KQkAm+dNgSJPrFY28kpcCekjSACBok5oTmAnnmnuqDflZ6ma8hvUDQOuDSINo1BqshwoU6lMgcQUpSZIHZ6+Bvem2apjaEEeF8nb7Kps/DJVgMYPrZWyntlwBXwpaG7jivRbUSdLGnryfLhwdrzCez88gmugNPYheGKvOB3pE6jrdGFGQJJsQTfvp8hpiji1C5Ju+yQ3cEESCOIIJBB7jREKjENEi0Od/o1fWj8qxY/4p/wDxFaVGMOn6Vh0DU9LJ4ejRNdUgIdOKD7VH5W13J++aq+Uo/lSP3Y+8qru0m4xjI1sn/EVFUvKX/raf3SfvLpEn6jmrcX6dPPkt2Vh38KlOIYS91SUqP1IKyeIPW6vgKVnWi3iXkWiFKmALqynjwuR+Ip68kGG/Is+aMqCI55sxk90e2kvF4cHF4mxISlKQLkjqqVzBtknXh6qdDlxPqUqbxcvRMm33XFIxikrylKGQlSiBlAcdBUTFpBVzOnZXM8C3JPm0uxJOaQDcDMYIUbkWvrpXWN+dnJGz3lpz53C0lWZWb0HIATyTdUDtrlmyDlLk8EkH+2jjw7645lcPCt8QpfQXccM9GnKoyLgGBNxHA6RUG1dmoZcW2tc9GABA9MkkkcYiw+VWcUmWEkji0NJEdG3HHvtbvqLeLEJViyTCxHFUgxaLRppEQIjhRZpbUCSyVaCB+PGmVlJ6NUlVmgfSPLlyi0aVojFtwo9CCQDGZaoHKwAnukVsh0FpZ0JaEQLcuXx5a6CMQmihXuzt1OklbjzCQm5BeQMo/WvPq99a4/GNI6rR6ThmjKj1ZokeqptsY3Mz0eUANhQSQdQpYUfXM8eNLvRm02B90T7qAsBNSUbXuAoAvcSM5km/K/yitFNADtkcfXW5BVBjS0AfieN62xKMqRNiTPqj4/jWi0QkGtVCDTpu5szEhkOocdQFejlWtIyi02MXM0lAV0XAeUrEBCU9Fh8iQEgBCwAlIgD0+AihLL4oiD7mKm/y5tFrR5S+AC0pVPeSJ9tQu+VvEsr6Nxpl0j0ozIIPKxIB9VbY/wAobuR8jDtSEICViYbUselBmTxH2R2yo7J2e0vL0jgQVrSFLVmMAm5gAkn18+dINmj1amidxyNE7o8tIi+EVPY6I9qKyp2sFsxACRiG4HNK59fV1rKT8LH/AAPMo+2f/JDt0lSzHf7YqvuBigPoXZiHGz2h1ooj31JuQqUR2/KgW6+IKEoOaA3iWlR/zAJ8Joo83dbVXthoxhWuHbSEQoqzC0RadNavNpz4Yjm2rxy/zquUBLj6SUjKtYEzNlEcj/74ir2ymQpoX5j4VZO1VK4KwtZcwi7DrMnif0dbClHDuqDgInrITp3EfjuqbArJSUkkwANdOFUmVnM3zyx4Hs766OO6CrD5Q84K3s9Skvq0mytRwE6z2c6M7tiWsveP+4OXZahOFn6UJ1I7TwPMzRbdn0VjkXD4QqnDMKlafBVF961edZPA5r3k52mF3n1+2oU4tSnGyok5VsxPAJcSfn41m8z5Upg8IZj/AKAQY/rIPrBqrmsTyv4X+FVpx3lMRww2+6L76NwUTc6GYIOV0ag2IvpeqKncylE5R1RolKRx4JAHso15RW4CSBFnD687RmgLXpf1fnRWOhhB3osnOHWSt7lOgKaHE4trw6Rr+dddVmy/Wm3GLdbmrSYGvqrimwcWGg24oEpbxaSYuYCmiQO2xrouJ8obCFZOjeMpzCzQ0PartmnEY0RMcBWqWCj8qxZ/4l//ABFVRTbGM/Zd+7FT7L2kl9zErAKQvEOqAOoClE3jjevXWIxTEHUODt0H4mlswdjtU/dCdtj/AEgz3I/xF0L8pJ/LB2No96qJbZ/2k0P1W/vqoR5QlzjD9hHxoXj/AFHNW2fIO9dQ8lTsYEpj6maeUBMD1yT/AFaT9ksdfE6jK5FjKoS2saq1Gs9nfTb5OEkYFSutlDMGIiejQb8Zge2l3AZAp5SFpJUp0qaAWCg5XEgkKTEASZBMZrxenQDu8/VLn8XJMW8OGccwq0LLSWS8rrpK+kMKz5QhSAMxkDNJESb2Fct2avKl5XAJk846RsmO23Md9Pu8Lyw04m6R9IdI7jx7Z51zpgAAFURnE9gvPuqHDvKB4U3bewODdViVMKUAXmk4dDaJaVmjPGbTrZbQRERmCiUi1oz7RdCnMkpInM3eYt5+EqH2iDoeEVQff6NCCCQpCm1SJtCWuPHuGl+diG1ltpLWISltwvl5RCkSjKnK2AEm+oWrhGbsqXFC0VBU22Nk5GFuAJKcsAjD5CbjrZm1qbkRE8cx52GM2YUBxSgEWuZF+B53v315tPHh4LV0SEKKVZilSznmAJClGI7KxKx0PeUCITMjLPGY10HKTQUOFUxhzottqAZCCf0B4k391C84SmQJI17J19XDwontnL0YyIUmQ3OY5syzmlSeSDYxVjdxluVdKYT0Tkm3IJ4666UEjroqVYjJc4lqXxjFdnv/AB/M1FjXZgnW/wABVprCpImY5FX1uwxMGO/41R2gbp7jTBTRJeX/ALitAquj7nKjBPX4rtHHKnw0PjXMga6buspIwDswVEri9x1bmOIsBTGKvLkEu4k+bxieAQwr1hTaR98+yvEYdIZYUEnMXbqvFkBUAzE3Nuwc6nxOF81jnJtDDcccxWyrwhJrZ4eZwyYNlOqB4Xba7dZ1txGvATmEeiJsPrQkBCXVJiZTliTcxroSRr4aVlXVNr4ZiLQUtLIjhcKSJiAba8Tqco6pl1UNxF2PePhSxs5yG8QORzf2VTWVlUYvG7gotnym9aojte2LfHNaj/a638VEtgK6ihyWfnWVlOHgHBVQl9hOV1af1ljwUaGgxl7FLHtFe1lNCludVc6aH0KAHOATcg8z8qM7sPQt0cyoepSKysqUu0eAqfauJC0NwCMnRJM8VddJOtxcfIVZxWCKW1EkTlNr2saysqvaT3wENmFWE+fsjm/hK2goxZLseDar8tKBYRsqXbgjj66ysoLGaWeo6xTGd6ZwPl6Kpg1zhXEjhiSf8MfGi+J2M6txBS2SnIRqjWANCvnf4cKysq43MFA4YlUdhNraLyV9UpdXIkGDN9LeFEWSpx9tQuEJc15kADt/9VlZSZXlgqFcjjD+6VHjN3XnMa28jLlSEAgmNFEmPGljyi2xyh+oj3V7WVUhldJLVyuSRCKK6F1PcEpOyVoJIUttRAHIMoBv6zSVhPo7a1JbdWtwAhSFJKSmykzN0kBWS+aTcwKysq9AaNCqzeIortrKWlESAp9xUFIBExyJnv8AZXP0KHRmQSOzuUB7SKysonZoW5KztRMNpH64vJjRvh+NBXmI2kQGEpjqNrmUgg5nVK0UCCNKysoaVIUMNGnrVeYrFZm1dRCTb0E5ZuNQLeAFTuv+aQgAAFaFTfjForKymZqApdrPZQgxMDD2PY0k/H20NxLpRmKZyLBCZAkDiD2iwnsrKykSDvKxESGFV8JiChV5AIjgR6xob1U2jGYRpHzrKyuGdVLvDRVYp/2Mk/RiYtCp7Ne3u4GsrKJ2SU3NV8c8foeLH/EMzpxSki+p9E+2qWCStRZQonKQSmYMBXVnn9WIP6NZWUeqBdLf3AxClEh3Cm+qmlFRi19ZPrrKysoalXO7s9fuv//Z">
            <a:hlinkClick r:id="rId2"/>
          </p:cNvPr>
          <p:cNvSpPr>
            <a:spLocks noChangeAspect="1" noChangeArrowheads="1"/>
          </p:cNvSpPr>
          <p:nvPr/>
        </p:nvSpPr>
        <p:spPr bwMode="auto">
          <a:xfrm>
            <a:off x="100013" y="-1470025"/>
            <a:ext cx="4600575" cy="30670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hQSERUUExQVFRUWFxgYGRcYFxkZGhcYGx4cGhoaGh0bHygeGxkjHh0XHy8gIycpLSwtGB8xNTAqNSYrLCkBCQoKDgwOGg8PGjAlHyU2Ki8sLCwsLCwsKSwsLzIsLCw0LCwsLCwsLCwsLCwsLCwsLCksLCwsLCwsLCwsLCwsLP/AABEIALcBEwMBIgACEQEDEQH/xAAcAAACAgMBAQAAAAAAAAAAAAAFBgMEAAIHAQj/xABQEAABAwIDBAUIBQgFDAIDAAABAgMRACEEEjEFBkFREyJhcZEHIzKBobHB0RRCcrLwJDNSYmNzwuFDgpKisxUXJTQ1U2SDk6PS8RZEVHTE/8QAGgEAAgMBAQAAAAAAAAAAAAAAAgMBBAUABv/EADkRAAEDAQUFBgQFAwUAAAAAAAEAAgMRBBIhMUFRcYGR8BMiMmGxwRQzodEVIzRCUgXh8SRDU2Jy/9oADAMBAAIRAxEAPwBX3pZzYhGp6iuXAjnQjAIBT6z7T2Cju9TQ6duRPVXy/VPGguzPRPeff76zmnur1FkzQ3eHBqJQEJUYB4Ty5cKFP7LWhGcgR7fCugbFaSXF5hmAYdPWE3GhuDpwPOL0B2lhi4goBAJWrWY1B4A8qY2UijUNosDJL0mN6n1AS1hsApcZbzwvNSYzZa2h1xHYQR76IfQFMy2v0geRETwIIBB1qJ9grTlGpIirF81WT8MAzLFCJrJoxh9iOpKSoJgnQmfx40ybT3EU1hUvZ2yTlKkZLpCtIVx1E2GtMDmkVqFXNnlBALTjkkdlvMQJiTRZe7S0gkqRAtxN+URRrZ+wEoQpJyrUUlSVFMZYSVESSamxq5YUZ+sD/dVVV09T3VossFxtZc9iu7A2A0WwlxptS0rKSrLM2CuI7YvXOnR1iO0++uu7uCQ5+9/hRSD/AJNS2tZUM8pzDq6So/iaKF21BaoKmjchXFQ7M3eS63nzkXIiBwj51rtDYCW0KUFkwOXbR7YYHQmLDpFACNOqitvoaXVBtZORR62XWNTE2m1LMjg+lUIhjuZJXY2ItSAsFMETeZtUj2CbCEmDJTJvbiaaMds5LAcaQSUtlQGaJjW8AA68BS86mQgc0p91OvEruwa1ooMSqOynPOJ5SKd/KMiENjkQP7lCtg7uNuBZVmBSuBCuwk8CZohv8/naaUdTlNtPQFBIO+0oDC+OM3lW8m/+sO/uT95FD9n7MTiMSpC49EmVKgJABUSTmSNAdTV/ycGHnj+xjxWmtd3ED6aZ9GOtMRlyqzZpIGXLM3mJi8U2AVtBrsVWY0s3FQbc3ZbaKUoyKK8uVQXmT1lFGqVqGoNLr2zXUKIyqtNwFRbXhTxvJkGJaDf5sKZyRplzg2OZRMkkkqMyTIERU+NROFxKyk9VTqSc4sVFwgRl63oquCK2hZWytrksZ1pdG6mao7U2C7h1AIeWcy8ghTidEBZPUUTpA46z3B8Ztx5EBt58KMCOmcOveqnDfUpQ4MylAdI7pkgKLaANANSbmSYB14g8Luw2vDfSpXnzuRCk5ZQTFssxYcaqtgEporDrR2RFTnhxKGYbbe0lLCEvPFV7FY+qCo3VbQE+qriNsbVAJzKITcylo+8SfVV3E4JDeMaAKspLoIUBmQAFi+WxOWDa02q3tFgoMRyIUNFJJE68wafL/TYQTTTaAo+OkDmjb5lA/wD5htFOt+9lPwSK9/ziYsWKGp7WyD7FCjR2Qvo1KyE2BBlMAQZm/d3QaWn8EA6lWU5gsAyfrAixHhWc+xxaAfRXRaZNpTDgN6cc64GxgkqWZgELb0Em61RoKLvbUfQOuw0T0fSQhxdhaZlNokaTT9jXcziFK9IkwkGREG4J91LWKwSejdWqY6MJImAUkAkHjNokRYnvph/psVxxpiFS/FJRKxtcCk1zyjIQYOHVPY6PigVfwnlaYHpNPDuKD8RSNtJpKF5YkiBJFye7h3dtDHlVnCyxHT6rWNokGq68x5YcJ9ZD4/qIPuXVtHlYwJ+s6O9s/AmuP7C2I7jH0MMAKcXOUEhIsCo3NtAaNbP2IvC45Lbik9I2spUkSRIMETAnjpUiwxuNMUJtbwKrpg8p+A/3x/6Tn/jWUjY/D5XFCND+NKym/hce0pf4g7YET3vu63qPzgtr9WaCbMFj3n3imDfNeR5sx9Zz2xS/s4WV3n3jl8Kps8K9JZAj+w1eccub4d68d1tNKBqsUn9ov3j50W2YoBxeYhJ6FyIURJtA1t3GB2cxGJMJQf2yvvIqD4gtACgr5KHeBEPqgRZNuVqqOemm5+r28aIbebAfTFwQnW03M0OcPWHq586tOzWE3IcEVcTdPWUesNe41exONdWyG1rUUJSFITwsrLeBMABWptFUnp6ukZhRk4UBmQT1mFzPDrAwLaTyPE+uqTotuO7dFRrgoWLhsHiFCCYBls9ltdb91ri35OGV3J79D6qJYcSlmwPWAvPFIHAE+FDv/rL+yj4igZkl2kY9bU0bvPAJXPFwD15UUrKaBdIOnR/xKpm3eR1THFSFa/qp7Ry7aXyPPK+wfvKq3Dks1wq416wUey0dRUWHSH7qKlZIS6knSY56iOHaYrzZqeq59v8AhRUWIXlIVrCknvgg/Cku8aWBhRXdsYxDgeKLgrWoKiJEJEXvqD40sO/0f2U+6iyfzJPMr99CnDdH2U+4VYChwoAEz7uei7+9P3TVPfc+YYtwT9ypdlrWltzInMrpiIzQBbnxHzqLfhXmMP3J/wANNTJnGutXyutqg8nZ869+7H3p+FR7IQDiXASUgoglKM5AKSPRkT3zbXhUvk7HnH+xr51d3RIGJfUSQoBAQQL5yDA9JMyJtmGaAOtOUss5paTuWVOK2Ub1X2ulIdZCVFSQWblOU3XJ6s2Mk6miOLA+g4kgD84qNRA8/p4Cq+9sfSGjJKlLbzgqKilQUBluSRH6PCY4QJsSr/R+JF/zhOlv6cXOk30+VekhNWE+S87OKPaPNSbxYnpHm3FNlt1T6gpoqJUnKjKJSoiJg3yjvNb7H/2Sn7WIv61V7vcsreBbg/leII4gjnYjNbt4itdlmNlATcKxNv7Qn2VRs3zutqs2wHs4z/2Hoqe1cSg41nKoEAugqASqZLhkwEpVIIuLRHdVzGqGUJCkKGZMXIUk5k6BYEg8gTzoVtDDAYxpKBwUYmf95x7h7KtY1ghSJsc6bXkXGoi3ritOcAXgOsFXdXtGdaq+6lHRnq4eYB9JYN+GsSOIpadEuJ4DpU25aU2vZ0ohWaQB1VYebxMTHb8aUi2enRYxnRw/WFZOZWkTQFdKRiCca2kKlICyAddDfQAj18K9xh8w4f1J8EVp0ZG0Uic2Rld7xYHSeF6u7FX0ivR6qXkIM3BiBOkQb2vV6SgY4DYsIVM0ZpquSYhCVYggspMqgqJXMnVVl5ReTAEVaVh2S62XWgtKyZCXFhWUFaDfQEqQTx+TDvEiF4gJACfpxAAgAQDaBoOVDNqvmMMmNQpQEiwSpaNNbkKVNvSMTVH4dgbUrTfaZC6g2Hh5ro+7m5+z2WnH8O3Kw2vKtS1FbeZpyQIsD38yZ0nnu29mj6f05K4+kBAsiCrqyD182hBnLFP25mMUMI8MqRnCwoG9hh1q6vI+NL21dklRcUSRlxAeAvATnbajsMzeADz0AX2Ya5Mjlc9gJOOqW3+sokySayrG0x51WYXtxngOItWU2qhEt+E+ea5Z10tbMVAN4ufeOw+6mffww60dIcV6qVcFor7R+FedZ4V7mxCpoi2GgqOn5pz0QRGnOguKP+IPviiLOIyHScySnxihu0LJV9sffFD+/ktSUXYjucre8JGds/qCe+RNC8Rw7RRreZmOgP6TU6RFwI7TbWgji7DsFW35rz9KIy9hyEgzxT7xR1KZYbJuOjdTxEWUYnsgGOygL7hycYhJn1zy7qJDEwgAuIypCrZFyM4IIJCYtNr+uqrswteMAtw0PsVts09Vg8ltn20IUPNR2EeFFWeoyk3soEWIBhShPsjxoVmludLq7hc0tim0jEHrRNG7LJUnh/RG/agfL8cQKkkvlKRJggCw1WrUmwHMnQDspi3NclB7EMfcpeVilNvqWgwpIWR6lqkdxEj11ciWTIaBxGdB6LfBYdSOlSoQQscQdUIIIIsQRBntqDEcPtJ94qfZeLLodWrXMmOQAQlIHqAFQ4xJkfaT76S/5hSoSXMBOahSjzCu9z30HV6SB2J9wo2g+YWO1fvNByLpPYn3CnjJGRUhMOyPza/3/wARVbfseZw/2U+xtPzq5sZwFlRjV62oi4Pr/GtUt/R5rD/ZHiEIHyopM4+tFFr+UtfJ2m+JP7IfxVvuu3OLclS0gCT0c5iAn0RlBN+JAVAk5TFeeTtNsUf2Y/jrbdRE4pdgVAhSQS4AVpAIno0KVAEm2XT0hxZZf1Lt3ssi0fpm7/dQ7bxRcxKFEoVLrXoBSUwCkAJCgFWAAk3MSSZkksT/ALOxH7w//wBFDNuOqVikFZQVF1oygEJIOQgiQDEEXNzqZN6KuonZ2IVyXYxzL3GvSRmjDwXnpRV7d/3RHfB6XmznBl/EGSeRA/S0EEAk3CfVVXZyv9FR+tifer50qCz7fefdTBhninZKCOLro9RXBqlAy7OrVrlrDG2n7lA1jZ2gwtKVmM3VkkzCzwkxB9hoptTEKehYSAApubk6FIhI0GgJMTfXhQnZF9osDmY1/ZmOB/HjR3a7SgQZGUrFgqx60jqz1Y0EC4Jmr9ro2R3BKbUlirrZypnpxJ4JKj4x+PiJYu5hxN1OoP8AfAvf8TRt7owgKLaItZDxm/MKkz/OguzyVP4UkiA60Bpbrgmb+vhWaMSN6uPwadxTxiMYlO0H1q0S08kAXJMhCUgcySAAOJq9sLqoP1ScUnUcbwRxIOoMcfFfx20Ut4x5wp6QhvEFMX6xgZtf0Srjxpi2fhSjIi3WxjZMTeeel47KtykEObsAWOBdfG7aSkneFyHHU2/1xRN7zB1Hia1xLCFqwgUQPNLvpfzse2K028qyzw+mOkWP683nu5evhU2xj1NjBOCQMkKm311gi/DW+nbSSe4VZLavC6ZukcuGcSkDRQiQJP0Yqi5AJnv4ntFLH4aEYlREdVq3CenZkwLTYieNXtguBWHxCknqy6bcQMNAgx4GlfeB9TbhAUkpcW2mxVmTLoVkNgMvUkxxikuFXFOhIDGpc2ksF1UXE9te15tUy8syTfjrpWVwyT0Z8opu2f2qvcaV9mozFQ7fgKbPKHhnFJQWkKWpLskJEwMpHxFK2y9nvjNnYckmfZHMV55lLi9fZZgx1D1gpX2YKYM8eVDNqr82v7X8dMbeDfSQU4YHUELykf3ib0HxG6eMcChkSASTdQ4meHqrhS9UnYrtptbOyLRiSHDmr285lrCn9moeClH+dAHW4SDPpTR3Fbs4xxCEno4RMXPEX4VAdyMUqAVNiPte21WC9pNarIdIccNqjedHQT+qOfIVts3aMDFJXJQQTYXtIsrhqPGrCNxHynKXExEaH5itzuA7JIeKQdQBx4/WFLDmUIJRyzueBQcOCg2fifyIEn9I68lK+dUWcaC361e8/OmFvcdYaDYcsM3DXNfSeFaNeT4gEdIbzwTxpZcypNdU02h1xraZAc1PultRKGzIPosC32Fc45UExWJHSuGRo5980xYPcstiAs6JHD6oIHDtrUbgmSQtUmRcA6mdAkUwTMBzVVt66QdUK3dV1HgL9ZPjBkVrtFRAntBHfIimDZ+562QoBwkqIJlGkAi3jUeM3OU4IU8oaGyY0uNZpLntL61Usq1gCWUYjzK516/jJochUKSeWU+401HcVkek+e2VoHjavXN08MTKsQn/AKrYmndqyn9l19yr7DEsmbedJ4fqwKp7/ehh/sj7iP5Ux4TZmHbRkQ8iJKvzjajJj9bspd8oiI6EcswHqCRHqqe0D3MA0+ym0PvQr3yeKhGK+yn3OVBu04C49mDpSogK6EgKgFJOoMi2lrxer3kxwQdGIRMFWUA6wShzx7qOYfyUrbBCcQDJnrNcfUqmwzxw2hxkNP8ACzpo3yQNawdVSptx0qxiSYJL6ZgrP1hxc65McVXmZoniHQNn4hIMDMSEnUgKdGs8JvbiL872I8mWK6RCwtpQQoK+sJgzxFqmf3Wxgwa8PlQSqSYIJkqnXlHxrYZb7OWkB4WU+xzXgbvWKR3Ey6kfa+FHdmwdngG93DHbnXB/HKpsbsTHqdQtzDk9GkpGUIH6MejrpyqJOEeRgktFpwLC1z1T6JUTrppfWpgtMXak3hz3ILTZ5C1gunBw03qDZ2JSnaDClCU8Y/dkTqIjXsjjFMm8OLJWgp6PLKesmc4AEpN+EARwtwpZOEU5jGyltaEwpUFGWCEKtawkiBPEiaJYlxWdN0gJV1YIzCUkkJhRIFgTPHlJq9aZI3uc4Eaa+QSw14c0URDaRT0eYHhYklV4tYlftIpX2OCcUx2uJ9kGim1HgECMxVl62ZCddbGJj11V3SbQvHYVK1AJkk9gCFHhPL21Qb3XDerMny3U2FODmBQ7jcV0iQvIw+RNoMoTIg2ME0cAPStj/iE+MCKEPPNpxeLyqUfyZYJUQZUpSNI9dSYfajn01DcJydKpYJSSQtNhxjLEWse29W5XAMJ3LIDS6aPyvFJm1XVdI6m2UPumALyCeMSR1udVcQ4pZYQoDqqTlgySglUE6wZzW7qk2kvM48f2ryptpy9ntqgVRiGTJ/oycxmI1Ghi5NoPdVS0PusFFoQx3nGq7NuEhCm8QlaQsBxyJBGrKJm/ELUDNJG8SYxToAUfymRxSkBzLzsQOY0OtPPk0IKcQZBT06pJ0joWuMRx7KRtvYlKca8ggyt1agctrPKTE997W9dIgcXGrinTMDQA0IBjFZlqURqayvHgcxryrNAgqm3frb68K1nQlKlFYT1pgAgkmxF7DjxpKb8ouLVcNsn+qs/x10Lb6JKZ0k/dpN2dsVtCmzqXICgSIukqnQwQRE9przLHMA7wxXpjE95F11EKV5T8X+iyP6h+KqiV5SsYeLQ/5afjNUd6MDlxboSIGawtyHK01Hht31KRngZTxkT3RrPCrgbFStAqREt4tBOCvHyiY0/0iB3NN/8AjWI39xyjAeE/u2R/BWzO6DxEhskeF9ePGKJP+T1SUNONuIWHEhQ+pAIBuSYJuBagL4RoOS67JqTzQjFb5Y8WU8tP9VCfcmqad7cWNMQ4J5GK6oN02sVg2GiEocPpOBGZXVDgImRqUxrwrn+9e7ScA+23nLgW2FmUBBEqUIiTe3OlQWiKQlt2h2UXPa5p8SGHfDGf/kvf2zWiN4sUpQnEP3P+9X86fW/JWVJSQ6jrJChKV6ESNEm96r7S8m4Z6ErWCHXQ31JBEoWvN1gP0fbThNFoouP2oOprEqwzjicQshGT+lczEqVljWJ46xB9VBsKp145S64FX9JxUW1kk29ddO3d2allxpBPSJUqTmQBOVDqhIuFa6/qig21lD/LsJSkdVgQAAJKWzw76QLT3nNAyFfROEVXMDtcPqkN/Zbs9U9J9hYXPdlJ8NazZmzS+sNp9NRgDmeV675gkQhRt1iDbsgiDEjn2E1znaW7L+GxycWqMi8WCOtmV11lU8TprN7+HNtl5lcicvPySXRBr6ZoK/5NMYLdEZIkeiR4gwD30uKwKkrKVJhSSUkciLEd813vazqT1nFQEKKRCikamJggk20051X3W3ebLLy3MM26v6Q9d1tJV0ZWpSVDMLgiD2g2rrJanTNxz3e6iSMNxXMd1tkrWVLQApLSStwSAUoEyb68ba0R8pyQFtxzc/hpsx6Us4naCQlLc7P9FIgTBSIgxoPClDymtkON9pcjxFM/3Rx9EYP5ThuUO5E9BiY4Qf7qh/EaoYza+IS5DTrwM2CFr9gB+FFtyExhMUrtHsTNN3kj2coYnFOLyEFnKAFoWZzgxCSY0qAKzOKaXXYGhI7G8e1kf0rw/ehJ++k1bR5TMe0IUtpfe2PDqFIpk2putjnCT9HWkSbqjTxtRnc3cU4ZLy8S2npFQGyQZRCHVKiRxIT4Udxrs2jkkFxGTvqlfC+VPGBILmDRH6UrbB7s0/GrifLA3PncKsc8rqVexSU++lzeLFKWtQBtNouTzJ+Zobu1sEYjG4dp0KLbjqUrgwSDrB4UAgidmExz3tGBT6z5VNnOHrtvJ72kK+6o1bRvdslwXcSnsU04n3Jj21PiPJPgUhCUdMkrUgCVoUAFKCSbATEzQ3F+R5pKFFLj7qwJCEoQMx5COPqqPhmaVHFR2zhmrqWdkPaO4a9o6VKCfUoirGG3FwfSBxlxSVpukpWFxIIsBI0J4VzZ/wAn2LnKWFg8UgSb8729dWcH5JMYtOdCEmDHVWgkEagwbHS1S2JzT3XkKHOaRRzQV0cbkBKnFhZUpxGQlQFrzIiOt21VO6zqcWjEJWmEz5vKQkkmSbHX1UkObkbUwwKh9JbAEkpW4AB2kGIqsvbW1Gk3xD2UcVkKHisEmmF9ppTtOYShDBW9c8sEw7X3AfWt1aAjrFxSRlAILiQkgq1KR1iBGpoNtDc7HdI2tLTQ6MyIEA3zAqBEHw0qVO+O1WvTTm7FMEe1OWugblYzFY3CKfX0LRDqm8uV0TCUqmc51zERHCgv2ryPXBMuQeYVrcFPRsPt4gJSp1xS4tkjo0JvBEXSq3dQHbuyWw6VoCAzkdzKChHTJxKg2QCZPVUYA1HPWrm9+9v+TVNJfbLhcCiC2rQCNQtIvfSaCt+VfALPXbcB5qaSfalZPso22mdpq5nJAbPDSgdzSntF8JdUEHOkGyoiRzivab//AJnsc3KUT/8Arq/8KynfHv8A+M9cEr4Jn8x1xRHbv1DHEfcpVw/psDta4E/UUPX3U0beVCEHtT9w0q4c3aNrLb9mYXuLeFZOi3ov29bFa2lhU2VlEnFlJJAJIynUXnxPxobiE9Rz0QAVcUp4AzlJ9kUw4tAlCeAxrc2j0gngbDXSk7eO2JxIQFFJiIKQIjiBAP8AVGkiINMhaXOIJ2+ym0SdmwkDHD0Ka91Mep1biTEBJAvM6C8EgevnxqbCNq+ishJhXRpudPRanQifHhVDctYGJIlJlRTYK4hRy9bTQmE8Zq+0D9GY1kI9uVu345+IvABFFVkxJCO7FfCUNKJslKydTAH0gzA7Ae+KF7wqQ8/0gAUC0yUlSeBLp0NxqKI7EbCmmkqUQClclJggEYgSDwMceyh+12wl1SUkqCWmgCTmJCQu5PE1QcR36HGqWNMOKaWVENsxp0bc92Qfy5fAht61EowZUIPTkkXEQy/z5UWHoMfu0/4YoRvILYMclOm3Yysd/GrbBT6+6UPEquz2AHk3myj68jg7+PtpPxEq3igT+eaQJ7A2m/hTps8lWJjSG1+Nh3/WFGHZ6ZrXJnaHGMxxCfVp+OUNIbKW0zFOZTMbzXbCFLg8HlQlM26uk6QBx+VDdpvIK8qVTl6XNFoPRmPumjouU/1PcjkYoDttpIcSUgCU4jNfUhBub21PiaVbImsc1gyH3XRuDrzjngh+8x82oH/eH3uTqYmJjtiLxTnsRPm1j7Os8u2lreFBOcBJVmkWXkiSoSTIkTw49tMewkgIWBI9E6k3IM6+7Sn2PQDS99QEEo7td3qUhb6tfleN7MEj+IUseVH841/zPemmzfZ0DGY1N5OAQbcsxTHiRSj5UD51v/mcuYq6PnDrRKHyndaqbcVkKwb4P1nAPFKR8a7NsjcvD4JalMBYKyEkKXmEJJIibg686495Pk/krna+kf4dfQGL4fb+dHGe8/gpk8DOKix6PNvWjqxPORQd7GBTTnpCHHtVFUktrPLqjrSBwAieFH8enzb3aQPYPnS3iHfMqgRKn7GCbNG4gACeOuvhZelxtBBqgexcDhnnXkKwjCUslxIyJIzZVJSCqeNzpa9GNp7KawnRrZQMxfZbggQEuLKDlgTIAOs+uhm4zn5TiSR9Z06Tq4i3aaYN5oUjDgRm+mMA9wcXF47DQxgObVHahcmLRlh6LV4J6RkXzZxxnQ5r+Go1vVrAtjpQYAMkeA/lVR9IQ63MJhZmSLDIsybxw5DhV3AEF2RzUOcwCQdeRGnKialPOJ4KtvK4rJiAODLZGkySuYOswkUv7uLU1hwYPWdckAKNs0XgWFhJNqa9qMZvpAMHM2hMepY+PsoAEDqJiAXXsp7cy6jVC4D0TRgsWFNkAgwpMgGYOYWNuw0Ix+BZU4lbrSFlOW5AJjIpWqzpMG5rNljqLhWaVCSZk8YHd+J1qPCNQy3eCSkgz+zTxtzrn40UAUBTI5IIgnjaddB7Jqptd0pbTBVKnAAErUgkmQLpCu+CItVxbiSZkQDHK4IMX42qrtRagGgmesrUICouDeVDKDETOsDvc0CqQ6tCuYeUPY6MZtTZ+GcUqFNrKiPSPVChMwRJTBNjc6Gp1+Q/Bn0XHk665f8AxFP7621OJhtJX1VZ4TIGYAJzATfrcedWknjwilkY4poNBguQv+RFoKIS6sjnlHzrK7Clmb3FZQUO1HeXLtsiWmz+790UoIVCUHksexwim7ah/J2+5r7wFJ+TqA8lx/3jWScluQ6dbEZDpUQo6jFMkxbij8TQDeLA538Soqy8IgkzkSZsYvNGkv5QRx6Zk9llIFBcfi+lLq4jOJj+oPlU2Zx64J9qiDq1yw90W3USoYgFWeC4InTRRgHNexB0jSruFcT0DJcIR1NdIHVAEjiIJPf4U9x4VilEkKy5YuoxMgaiBExRFlPmW5uMoGUgEf0ZmDoflzuSeKUWfIcUT2SuMO3PBJv2EvDj+L1R2uCHlmAcrKIBJAnICkwNYvrbxohgUfkzZuZSbDW3SfMeFDtvCHXuxDY1PBpFZ0UhbIXDzUvYDGGprWmOhEkQjTnDY1uNNflQjeFPWwYFoS9YfYQm3jRrFqjIATdKrc4R7YoTt6Okw3Y27y5sDhbjwtV1qrDNU9ik9O4SSQELg+tvl8vGiKkqDzWbTpMKPX0ylH4VS3daKnHD2CJ5Fd/umrTywX2FdXrP4TiJtnUZ4wCR2UuPGbl6pjjQhGm/TA7Ufca+dLm861JAUkJJSnEWJgXTedPq5j4UzPuQ4s8lA+DbJoHvCmwiB5t4/wBxc139QNJ2daoIsju9lptA5SuFEXNwbiV91tfVa+lH9j6OdyP4qBbUSL6aToNc/GeJ+NHNjf0ncn3rpdhd+Zvr6BNnH5Y61KRt+G/y3FqsIwTI9RWr5ClPyo/nm+5z7wpx33/1rF6XwmHH/dXb8cqTvKofPt/ZX96tUfOHWgVUfKdw9Ve8no/JT24lHvaFd7xZkj7Z9k1wfyfj8lT24pH3mxXd8QsZkiNVK7I1Pr5UyLFz966U0azcV5jn/Nu/bSPufMUvLxAOGKhmuHjCpJPmwJkCPHgbUcxauo5+8Tw+x49/ypdKyMGZSUnI/P8AZRzAN9dPZT3qIvCetChXk+cDjmIIklXWi2inEH4HwNM2MSVfRjwOMTx/RXiD8q45h9u9E4C3inWJQOs0pMqMiAoKMFMZo5TxE027n7yOP4phpWILiUvLXkLbYKYDxkrScxmQYI1JuYoYyGtorNrhdJI6RuX2Ce9qlBKFC/WVMH9k4L8j6qk2UOuRyK/uwI7PlUTjN0pkXUu4IOiCOAHuFS7HuqSIsoC82v4d1Mbks8ileC9xifPuWiCkEzr1LeE8KFob/MmJGZw6ExmUrlpc0TxoCHXVqIgnwgIEHtoBhVdInDlQ1RnHVByyQbqPonQWvcaAGQ1ojdiAd3oiCFZcK4oKm4k5gqDAn0eA5QD2c6mynjDQVBsU6mLBpIAsTFzE1Li5ThFFKxdWXUKFwR9XKCe7jz1PmxlZujJEEqXAGkhaE8Zj0SZ+cVI8QTJGnsS6mtKrXaGLdLra/o77ZT1lLCCpJBuUQPSgmxN7aDicxhlWGmT6S5yn5HLbnERrNiTeV1xrr8D+L1Ux+GzLTZJKUqPo9YSkgAKkAAk8bn1SGtFCqjnXgAqDZ6yQAQmGiOqADqbEco0n63ZV0ukHTkPrRHuqqyyelkpIJUEg3iEtrNrweta3KruS88dYi88v50Ds0QKuYVvq+s+wkVlb4b0RWV1Fy49tBc4ZB7G/vilNXoHsWf8AGn40z4ozggf1AfBU0qYtJBcMkBK1dWTl9MGdY48uArIAqt6I0AKIuGUk6dds2+238jQZpPVV9ke4j4UULqS25Kkgjo7AEyJJJtOkC3bbSqN1FZCVAEAeioc+z3UEII63K9M5prjs91b3Q2l0eKmScykoi2irDj3HsimDDHzDcawdP+X8PdSrshpfSpWUOgBbaroI9Ezx8PVRNGMxHQsoSyQUJIVmKRrl0g30p0mNFjupom3d5yGGSATKbDv6S/cNaEbcPnHySTCU3iJ80g6cKl2ZtBxtllBbJKEwogiJ62mtpV7ao7RQ+6XDkSOk/WUYAQEfo3NiaoNjNSKbdm0KSMap/WEyCSLTEm2kHvoFvGgKfaHAMOmB2rYFvUPZWytuKV/RK/tgfCqe0XFuuBeTRsojPBuQZmOwVYaKHFLDDXJabsbT868nKBkLTYuTIK3jOmtjbs1qjvLtFzCw6lsENuMFBKYzLS0skSDmUCb+rhW+wtnOsqfUpKVdKoKR1lDo46UCYT1/zpPC4qTeDZq8WgIUUNQoLJSFEkhCmx6RiIV7BTGBjJS4ZGiEse4hGth7ZOJDmYAL6Z1rq+iS0GmyoSZANiAZiTeod4BMT/usR3+i5Q3Yz4wrakF7DqUp1TpWspScyyCoQFCASOEa1W2ltZlxQLmMZTCFohC0AQsEE+kSTBI1pVqYZpWubkEbG3c0Z2w8BAm6wYF5gKBPDhbxFGNgYxKw4UmQUIII4hSnQDfupF2jt3Bu5S7jEqyggZYEA6+gm8215VZ3f2vh2830R5crgKCc0wDYkKTZIK/SiBJmjs8AjDXUN7GuGGP+FL3FwukimGqub3tA4nFqPDB4Y+vpnBSN5Uz+UN/ZV96njbDJb85iUkl4oa/OhZXBKkpKQqMiTKoiBOl6Q/KafPt/uz941aZXtsR1RJLbsRxqi24igMK0SQB9JST/ANRFd4GVRBBBgmCDIuf51wncrZqHsBlcXkTmUZkD6+l+dPe5mEa2elYblSXHEq6uWAEpygQkX4nNaSb1zJmMe4OOqmSJz2NoNE6rV1FXnzw+8kx4UO2s6l9CFCShbbmoKZClNp0MEE34e+oGdrjLGZbmZ8KuEDIgkEpGVVwm/bevNrYtCUICFQkBCAglYP5xEQk6gCTm1ATqRpZ7ZjsAQkBjmmpCRPKrslth7CBtoKMOARIhKMgQCTMhIJjlmqLyaNn/ACgOqAAp8zfMqEuCT2UQ8sToLuFh0JT52Sk6kluE2twod5L4O0cwSRJfJPPqrsOwT/7qXeLktKA0stP/AHs2DYCedPLYek6Kavxd+6nl31b2GbgmdDx7QBGgHCwrXEhPSN5QB1XDAEcUCvNkYpKUJUQYKAer1vSUmOJsZB140xqyHmteHuttsOhsqWo26ytPsAd5JFu+gGynIbw6jP8AqyJ0FylJPjPdY+o/vEy26ysqSTlKheRcXkevj2UuYfEZGmkmCkobAzEC+UAJuoSfVUHNS2lAruPwy3MGENjrZtCoTaRrAk9sUR3ZwZQEJWBKUuTxuXnNPUKph4MtoytFZJKQBEySL6Aa8udT7D2wM7edKsziG5ypkJUpTpIJmwk9tTcOBRPtFWGPSteaYHPTHr9Vqp41+H0jMoGEDKG5CgSZzKykiNR1gBxmatKPnPUrh2J4x8aHYpf5Z6SR1Ui8gq+sUi8HnYfpToKcFUKtuKks8oWfZH8VSZh8qqpVKkSPRSoDtHm7+M1ZjsEfGkpykac6o7hy5VlQrtAmICfcO2vaNcuRIxITggpQJCWySALkJJJAHEmKWhve2FZUYRyYzQrIkxIE6mi4cnZx7GV+wE0i7QTGKTyU2feT8KzoY2vJqrVotD4y0N1CY8Tvx0aSo4aACBBdE37Ajsoe55Tz9XDJHeufckUPVhw4QhRgFQuOGse2K22xu+00wpSZK5TEnt5d00/sIxolC1POqsK8qDvBhof2j8a8/wA4+J/QZj7Cj/FSmcIqM2Uxa8c9KM7ObzNj0BaJUUjxB18KPsY9ikzSbUZe3txxHV6MdzSf4poU9vvjIB6UAHk22L8dE1A0xmYKjFkn2D8Wq25s1TiXVAJyqCAABcLBEFPK0i2tEIWjQckp1pIOJPNQf/Kscf8A7Dg7lR7hVnA4/FP5k9O+VD9ovT1GquysOSFJUIUgwQbEdmnfTXuix0eLbiOvnQe0ZFK49qRSZHNYDQZI+1pmUjYt98KKXHHJBiFLV8TVIpPGugb6bK6TaBKpCFNtjMIsoJkewULd3VkqKVdVIvOul4HypsTrzA6maC8DqlEiOHsrZtV6NYrYZUwp5JEN6jjGbLcd5FA0mmg1XHyTRs3ZrbqQVKyniIJHKi27aUYbFCFLKVIXlKQAQoCY1umwPeBVDYQlA42og2x+UtCwkODxQakNASy9xCt7y7cU9iMKDYIHKJUVAExJEdUW4XoV5Sz+UN/uz941LtlEYtkd33zUHlKP5Qj93/Eqq0gpaBxVqIk2c1VnArjZaftq++aV149xCvNrWg/qqKfcaZtmIbVgmm3HeiBzKnIVzClctNRrWjOyWmlZ1tLcbAlKHFdEt2/pZEyoN66xJjtFDCzFxpmSmyyANaK6BD9n73bQkBDi3OQUkOeq4J8DTV/nCxmHT59tvuGdBv2SfaBTNisIzh8M4jDIDT8IClQUqlehCvSCbKgDSNBXHcfiDGRRKlJzBUkmTnJm/PWpdBG7NoQNle0Ykro+F8sjRgPMLT2gpWP4TRjZm/GzSsLQoMruM2RTZE6iQAL99IGxNm4IQrEKehRABAQkCf0jnlOnId5ovtHD7OZbCy83cdVpghxZ+0oRH9zvVS3WJo8NRxRNtTtV0VvaTWIILeJSogECFtq1g6EG9hfXxonsdxbCyVK6RJEQUxFwQZk8uQ51827R2rnMNoDaOAF1etXyj10S3fbx5gsOPoSLylS8om+kxMXih7GZmIfzXX43GhavojevaQ+iOFuZIUAiJVmMibEwn5VzlJxDiEBbLikpKDYCJToeFLGJ8oOLw/UL4eUNQpKFD1kAeANW9m+V/EAdbCtrHNBUj35qhxtGdB1vRAQjBdQwO0UOZOlSQEkL6yD6SVJIIibiJkV7sbbgYwzjpgqS0yQhRKSpUKUU3vIKo9VIzHlkw5s7h3kHsyq95SfZRbDeULZzojpQmdQtCk/wx7aHt5mnvMUGGNwIa5MGG8pbSlIK2VpUo5RlWhUSQLzlIm3hTQt0dO/BuEAECPbBN7DWO6kPCYbAvEKbWwoggjItMyLiwM+NNL20XVcU3GuXXtm1PFvj1BCrNscozIKv4ZUPFPENqMcbqR/KrxX1SROp1/GndS+nHrDynMgOZAT6Wl5PC+gq0jbCRILahPIJ+Bn2UbbRGRmidC8HJF/pZFjqNYMCsoaveZIJCujkEi2ZQ8be7x1rKd2jNqC47YuQbOObAkfs3R7DQjD4JLjLq8gKk4VLiSQCRDiUKKTwnP2aUT3eVOEI7F+6q265K2GwLlzBYxqO1KemH3aqQGjiutza3Dsr7IbjYDSCABBaUYA4oE3AGpSbRzvM1m2lENlQsQpJB4+l/Oqb2LKmssaJF7fVzEcJHpc+HhvtJslpauEZvjVqmKQENcB6NJ4SPeDU2yxBWm4hStNPHKYt2ir2PwCk4d05ICQkjMoGIIKojWY5WoVg0BTywct7iRPAG3bbXvqA68Cmht0qbZw8y6ntWPFK+I7udHt2z+ZVpDjKz6rk+ygOx03dTf0gBNtcwvE8+3WimwlnoBHBv4KT8acMwqdo03o5tHYKTtEtpyoltRJyk5lIeeQSQnVRyirv+TyjFMLJk9MkKAbyCClSZieMjhxrN5MYBtFCycqVHEJVaQU9MXLgGSCHL1HjNoJXicOUHqh5uwCkiFLQJ61zMk8b1n2kEvI8lZjLSyqh3yATiUE5sp6KQkAm+dNgSJPrFY28kpcCekjSACBok5oTmAnnmnuqDflZ6ma8hvUDQOuDSINo1BqshwoU6lMgcQUpSZIHZ6+Bvem2apjaEEeF8nb7Kps/DJVgMYPrZWyntlwBXwpaG7jivRbUSdLGnryfLhwdrzCez88gmugNPYheGKvOB3pE6jrdGFGQJJsQTfvp8hpiji1C5Ju+yQ3cEESCOIIJBB7jREKjENEi0Od/o1fWj8qxY/4p/wDxFaVGMOn6Vh0DU9LJ4ejRNdUgIdOKD7VH5W13J++aq+Uo/lSP3Y+8qru0m4xjI1sn/EVFUvKX/raf3SfvLpEn6jmrcX6dPPkt2Vh38KlOIYS91SUqP1IKyeIPW6vgKVnWi3iXkWiFKmALqynjwuR+Ip68kGG/Is+aMqCI55sxk90e2kvF4cHF4mxISlKQLkjqqVzBtknXh6qdDlxPqUqbxcvRMm33XFIxikrylKGQlSiBlAcdBUTFpBVzOnZXM8C3JPm0uxJOaQDcDMYIUbkWvrpXWN+dnJGz3lpz53C0lWZWb0HIATyTdUDtrlmyDlLk8EkH+2jjw7645lcPCt8QpfQXccM9GnKoyLgGBNxHA6RUG1dmoZcW2tc9GABA9MkkkcYiw+VWcUmWEkji0NJEdG3HHvtbvqLeLEJViyTCxHFUgxaLRppEQIjhRZpbUCSyVaCB+PGmVlJ6NUlVmgfSPLlyi0aVojFtwo9CCQDGZaoHKwAnukVsh0FpZ0JaEQLcuXx5a6CMQmihXuzt1OklbjzCQm5BeQMo/WvPq99a4/GNI6rR6ThmjKj1ZokeqptsY3Mz0eUANhQSQdQpYUfXM8eNLvRm02B90T7qAsBNSUbXuAoAvcSM5km/K/yitFNADtkcfXW5BVBjS0AfieN62xKMqRNiTPqj4/jWi0QkGtVCDTpu5szEhkOocdQFejlWtIyi02MXM0lAV0XAeUrEBCU9Fh8iQEgBCwAlIgD0+AihLL4oiD7mKm/y5tFrR5S+AC0pVPeSJ9tQu+VvEsr6Nxpl0j0ozIIPKxIB9VbY/wAobuR8jDtSEICViYbUselBmTxH2R2yo7J2e0vL0jgQVrSFLVmMAm5gAkn18+dINmj1amidxyNE7o8tIi+EVPY6I9qKyp2sFsxACRiG4HNK59fV1rKT8LH/AAPMo+2f/JDt0lSzHf7YqvuBigPoXZiHGz2h1ooj31JuQqUR2/KgW6+IKEoOaA3iWlR/zAJ8Joo83dbVXthoxhWuHbSEQoqzC0RadNavNpz4Yjm2rxy/zquUBLj6SUjKtYEzNlEcj/74ir2ymQpoX5j4VZO1VK4KwtZcwi7DrMnif0dbClHDuqDgInrITp3EfjuqbArJSUkkwANdOFUmVnM3zyx4Hs766OO6CrD5Q84K3s9Skvq0mytRwE6z2c6M7tiWsveP+4OXZahOFn6UJ1I7TwPMzRbdn0VjkXD4QqnDMKlafBVF961edZPA5r3k52mF3n1+2oU4tSnGyok5VsxPAJcSfn41m8z5Upg8IZj/AKAQY/rIPrBqrmsTyv4X+FVpx3lMRww2+6L76NwUTc6GYIOV0ag2IvpeqKncylE5R1RolKRx4JAHso15RW4CSBFnD687RmgLXpf1fnRWOhhB3osnOHWSt7lOgKaHE4trw6Rr+dddVmy/Wm3GLdbmrSYGvqrimwcWGg24oEpbxaSYuYCmiQO2xrouJ8obCFZOjeMpzCzQ0PartmnEY0RMcBWqWCj8qxZ/4l//ABFVRTbGM/Zd+7FT7L2kl9zErAKQvEOqAOoClE3jjevXWIxTEHUODt0H4mlswdjtU/dCdtj/AEgz3I/xF0L8pJ/LB2No96qJbZ/2k0P1W/vqoR5QlzjD9hHxoXj/AFHNW2fIO9dQ8lTsYEpj6maeUBMD1yT/AFaT9ksdfE6jK5FjKoS2saq1Gs9nfTb5OEkYFSutlDMGIiejQb8Zge2l3AZAp5SFpJUp0qaAWCg5XEgkKTEASZBMZrxenQDu8/VLn8XJMW8OGccwq0LLSWS8rrpK+kMKz5QhSAMxkDNJESb2Fct2avKl5XAJk846RsmO23Md9Pu8Lyw04m6R9IdI7jx7Z51zpgAAFURnE9gvPuqHDvKB4U3bewODdViVMKUAXmk4dDaJaVmjPGbTrZbQRERmCiUi1oz7RdCnMkpInM3eYt5+EqH2iDoeEVQff6NCCCQpCm1SJtCWuPHuGl+diG1ltpLWISltwvl5RCkSjKnK2AEm+oWrhGbsqXFC0VBU22Nk5GFuAJKcsAjD5CbjrZm1qbkRE8cx52GM2YUBxSgEWuZF+B53v315tPHh4LV0SEKKVZilSznmAJClGI7KxKx0PeUCITMjLPGY10HKTQUOFUxhzottqAZCCf0B4k391C84SmQJI17J19XDwontnL0YyIUmQ3OY5syzmlSeSDYxVjdxluVdKYT0Tkm3IJ4666UEjroqVYjJc4lqXxjFdnv/AB/M1FjXZgnW/wABVprCpImY5FX1uwxMGO/41R2gbp7jTBTRJeX/ALitAquj7nKjBPX4rtHHKnw0PjXMga6buspIwDswVEri9x1bmOIsBTGKvLkEu4k+bxieAQwr1hTaR98+yvEYdIZYUEnMXbqvFkBUAzE3Nuwc6nxOF81jnJtDDcccxWyrwhJrZ4eZwyYNlOqB4Xba7dZ1txGvATmEeiJsPrQkBCXVJiZTliTcxroSRr4aVlXVNr4ZiLQUtLIjhcKSJiAba8Tqco6pl1UNxF2PePhSxs5yG8QORzf2VTWVlUYvG7gotnym9aojte2LfHNaj/a638VEtgK6ihyWfnWVlOHgHBVQl9hOV1af1ljwUaGgxl7FLHtFe1lNCludVc6aH0KAHOATcg8z8qM7sPQt0cyoepSKysqUu0eAqfauJC0NwCMnRJM8VddJOtxcfIVZxWCKW1EkTlNr2saysqvaT3wENmFWE+fsjm/hK2goxZLseDar8tKBYRsqXbgjj66ysoLGaWeo6xTGd6ZwPl6Kpg1zhXEjhiSf8MfGi+J2M6txBS2SnIRqjWANCvnf4cKysq43MFA4YlUdhNraLyV9UpdXIkGDN9LeFEWSpx9tQuEJc15kADt/9VlZSZXlgqFcjjD+6VHjN3XnMa28jLlSEAgmNFEmPGljyi2xyh+oj3V7WVUhldJLVyuSRCKK6F1PcEpOyVoJIUttRAHIMoBv6zSVhPo7a1JbdWtwAhSFJKSmykzN0kBWS+aTcwKysq9AaNCqzeIortrKWlESAp9xUFIBExyJnv8AZXP0KHRmQSOzuUB7SKysonZoW5KztRMNpH64vJjRvh+NBXmI2kQGEpjqNrmUgg5nVK0UCCNKysoaVIUMNGnrVeYrFZm1dRCTb0E5ZuNQLeAFTuv+aQgAAFaFTfjForKymZqApdrPZQgxMDD2PY0k/H20NxLpRmKZyLBCZAkDiD2iwnsrKykSDvKxESGFV8JiChV5AIjgR6xob1U2jGYRpHzrKyuGdVLvDRVYp/2Mk/RiYtCp7Ne3u4GsrKJ2SU3NV8c8foeLH/EMzpxSki+p9E+2qWCStRZQonKQSmYMBXVnn9WIP6NZWUeqBdLf3AxClEh3Cm+qmlFRi19ZPrrKysoalXO7s9fuv//Z">
            <a:hlinkClick r:id="rId2"/>
          </p:cNvPr>
          <p:cNvSpPr>
            <a:spLocks noChangeAspect="1" noChangeArrowheads="1"/>
          </p:cNvSpPr>
          <p:nvPr/>
        </p:nvSpPr>
        <p:spPr bwMode="auto">
          <a:xfrm>
            <a:off x="252413" y="-1317625"/>
            <a:ext cx="4600575" cy="30670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hQSERUUExQVFRUWFxgYGRcYFxkZGhcYGx4cGhoaGh0bHygeGxkjHh0XHy8gIycpLSwtGB8xNTAqNSYrLCkBCQoKDgwOGg8PGjAlHyU2Ki8sLCwsLCwsKSwsLzIsLCw0LCwsLCwsLCwsLCwsLCwsLCksLCwsLCwsLCwsLCwsLP/AABEIALcBEwMBIgACEQEDEQH/xAAcAAACAgMBAQAAAAAAAAAAAAAFBgMEAAIHAQj/xABQEAABAwIDBAUIBQgFDAIDAAABAgMRACEEEjEFBkFREyJhcZEHIzKBobHB0RRCcrLwJDNSYmNzwuFDgpKisxUXJTQ1U2SDk6PS8RZEVHTE/8QAGgEAAgMBAQAAAAAAAAAAAAAAAgMBBAUABv/EADkRAAEDAQUFBgQFAwUAAAAAAAEAAgMRBBIhMUFRcYGR8BMiMmGxwRQzodEVIzRCUgXh8SRDU2Jy/9oADAMBAAIRAxEAPwBX3pZzYhGp6iuXAjnQjAIBT6z7T2Cju9TQ6duRPVXy/VPGguzPRPeff76zmnur1FkzQ3eHBqJQEJUYB4Ty5cKFP7LWhGcgR7fCugbFaSXF5hmAYdPWE3GhuDpwPOL0B2lhi4goBAJWrWY1B4A8qY2UijUNosDJL0mN6n1AS1hsApcZbzwvNSYzZa2h1xHYQR76IfQFMy2v0geRETwIIBB1qJ9grTlGpIirF81WT8MAzLFCJrJoxh9iOpKSoJgnQmfx40ybT3EU1hUvZ2yTlKkZLpCtIVx1E2GtMDmkVqFXNnlBALTjkkdlvMQJiTRZe7S0gkqRAtxN+URRrZ+wEoQpJyrUUlSVFMZYSVESSamxq5YUZ+sD/dVVV09T3VossFxtZc9iu7A2A0WwlxptS0rKSrLM2CuI7YvXOnR1iO0++uu7uCQ5+9/hRSD/AJNS2tZUM8pzDq6So/iaKF21BaoKmjchXFQ7M3eS63nzkXIiBwj51rtDYCW0KUFkwOXbR7YYHQmLDpFACNOqitvoaXVBtZORR62XWNTE2m1LMjg+lUIhjuZJXY2ItSAsFMETeZtUj2CbCEmDJTJvbiaaMds5LAcaQSUtlQGaJjW8AA68BS86mQgc0p91OvEruwa1ooMSqOynPOJ5SKd/KMiENjkQP7lCtg7uNuBZVmBSuBCuwk8CZohv8/naaUdTlNtPQFBIO+0oDC+OM3lW8m/+sO/uT95FD9n7MTiMSpC49EmVKgJABUSTmSNAdTV/ycGHnj+xjxWmtd3ED6aZ9GOtMRlyqzZpIGXLM3mJi8U2AVtBrsVWY0s3FQbc3ZbaKUoyKK8uVQXmT1lFGqVqGoNLr2zXUKIyqtNwFRbXhTxvJkGJaDf5sKZyRplzg2OZRMkkkqMyTIERU+NROFxKyk9VTqSc4sVFwgRl63oquCK2hZWytrksZ1pdG6mao7U2C7h1AIeWcy8ghTidEBZPUUTpA46z3B8Ztx5EBt58KMCOmcOveqnDfUpQ4MylAdI7pkgKLaANANSbmSYB14g8Luw2vDfSpXnzuRCk5ZQTFssxYcaqtgEporDrR2RFTnhxKGYbbe0lLCEvPFV7FY+qCo3VbQE+qriNsbVAJzKITcylo+8SfVV3E4JDeMaAKspLoIUBmQAFi+WxOWDa02q3tFgoMRyIUNFJJE68wafL/TYQTTTaAo+OkDmjb5lA/wD5htFOt+9lPwSK9/ziYsWKGp7WyD7FCjR2Qvo1KyE2BBlMAQZm/d3QaWn8EA6lWU5gsAyfrAixHhWc+xxaAfRXRaZNpTDgN6cc64GxgkqWZgELb0Em61RoKLvbUfQOuw0T0fSQhxdhaZlNokaTT9jXcziFK9IkwkGREG4J91LWKwSejdWqY6MJImAUkAkHjNokRYnvph/psVxxpiFS/FJRKxtcCk1zyjIQYOHVPY6PigVfwnlaYHpNPDuKD8RSNtJpKF5YkiBJFye7h3dtDHlVnCyxHT6rWNokGq68x5YcJ9ZD4/qIPuXVtHlYwJ+s6O9s/AmuP7C2I7jH0MMAKcXOUEhIsCo3NtAaNbP2IvC45Lbik9I2spUkSRIMETAnjpUiwxuNMUJtbwKrpg8p+A/3x/6Tn/jWUjY/D5XFCND+NKym/hce0pf4g7YET3vu63qPzgtr9WaCbMFj3n3imDfNeR5sx9Zz2xS/s4WV3n3jl8Kps8K9JZAj+w1eccub4d68d1tNKBqsUn9ov3j50W2YoBxeYhJ6FyIURJtA1t3GB2cxGJMJQf2yvvIqD4gtACgr5KHeBEPqgRZNuVqqOemm5+r28aIbebAfTFwQnW03M0OcPWHq586tOzWE3IcEVcTdPWUesNe41exONdWyG1rUUJSFITwsrLeBMABWptFUnp6ukZhRk4UBmQT1mFzPDrAwLaTyPE+uqTotuO7dFRrgoWLhsHiFCCYBls9ltdb91ri35OGV3J79D6qJYcSlmwPWAvPFIHAE+FDv/rL+yj4igZkl2kY9bU0bvPAJXPFwD15UUrKaBdIOnR/xKpm3eR1THFSFa/qp7Ry7aXyPPK+wfvKq3Dks1wq416wUey0dRUWHSH7qKlZIS6knSY56iOHaYrzZqeq59v8AhRUWIXlIVrCknvgg/Cku8aWBhRXdsYxDgeKLgrWoKiJEJEXvqD40sO/0f2U+6iyfzJPMr99CnDdH2U+4VYChwoAEz7uei7+9P3TVPfc+YYtwT9ypdlrWltzInMrpiIzQBbnxHzqLfhXmMP3J/wANNTJnGutXyutqg8nZ869+7H3p+FR7IQDiXASUgoglKM5AKSPRkT3zbXhUvk7HnH+xr51d3RIGJfUSQoBAQQL5yDA9JMyJtmGaAOtOUss5paTuWVOK2Ub1X2ulIdZCVFSQWblOU3XJ6s2Mk6miOLA+g4kgD84qNRA8/p4Cq+9sfSGjJKlLbzgqKilQUBluSRH6PCY4QJsSr/R+JF/zhOlv6cXOk30+VekhNWE+S87OKPaPNSbxYnpHm3FNlt1T6gpoqJUnKjKJSoiJg3yjvNb7H/2Sn7WIv61V7vcsreBbg/leII4gjnYjNbt4itdlmNlATcKxNv7Qn2VRs3zutqs2wHs4z/2Hoqe1cSg41nKoEAugqASqZLhkwEpVIIuLRHdVzGqGUJCkKGZMXIUk5k6BYEg8gTzoVtDDAYxpKBwUYmf95x7h7KtY1ghSJsc6bXkXGoi3ritOcAXgOsFXdXtGdaq+6lHRnq4eYB9JYN+GsSOIpadEuJ4DpU25aU2vZ0ohWaQB1VYebxMTHb8aUi2enRYxnRw/WFZOZWkTQFdKRiCca2kKlICyAddDfQAj18K9xh8w4f1J8EVp0ZG0Uic2Rld7xYHSeF6u7FX0ivR6qXkIM3BiBOkQb2vV6SgY4DYsIVM0ZpquSYhCVYggspMqgqJXMnVVl5ReTAEVaVh2S62XWgtKyZCXFhWUFaDfQEqQTx+TDvEiF4gJACfpxAAgAQDaBoOVDNqvmMMmNQpQEiwSpaNNbkKVNvSMTVH4dgbUrTfaZC6g2Hh5ro+7m5+z2WnH8O3Kw2vKtS1FbeZpyQIsD38yZ0nnu29mj6f05K4+kBAsiCrqyD182hBnLFP25mMUMI8MqRnCwoG9hh1q6vI+NL21dklRcUSRlxAeAvATnbajsMzeADz0AX2Ya5Mjlc9gJOOqW3+sokySayrG0x51WYXtxngOItWU2qhEt+E+ea5Z10tbMVAN4ufeOw+6mffww60dIcV6qVcFor7R+FedZ4V7mxCpoi2GgqOn5pz0QRGnOguKP+IPviiLOIyHScySnxihu0LJV9sffFD+/ktSUXYjucre8JGds/qCe+RNC8Rw7RRreZmOgP6TU6RFwI7TbWgji7DsFW35rz9KIy9hyEgzxT7xR1KZYbJuOjdTxEWUYnsgGOygL7hycYhJn1zy7qJDEwgAuIypCrZFyM4IIJCYtNr+uqrswteMAtw0PsVts09Vg8ltn20IUPNR2EeFFWeoyk3soEWIBhShPsjxoVmludLq7hc0tim0jEHrRNG7LJUnh/RG/agfL8cQKkkvlKRJggCw1WrUmwHMnQDspi3NclB7EMfcpeVilNvqWgwpIWR6lqkdxEj11ciWTIaBxGdB6LfBYdSOlSoQQscQdUIIIIsQRBntqDEcPtJ94qfZeLLodWrXMmOQAQlIHqAFQ4xJkfaT76S/5hSoSXMBOahSjzCu9z30HV6SB2J9wo2g+YWO1fvNByLpPYn3CnjJGRUhMOyPza/3/wARVbfseZw/2U+xtPzq5sZwFlRjV62oi4Pr/GtUt/R5rD/ZHiEIHyopM4+tFFr+UtfJ2m+JP7IfxVvuu3OLclS0gCT0c5iAn0RlBN+JAVAk5TFeeTtNsUf2Y/jrbdRE4pdgVAhSQS4AVpAIno0KVAEm2XT0hxZZf1Lt3ssi0fpm7/dQ7bxRcxKFEoVLrXoBSUwCkAJCgFWAAk3MSSZkksT/ALOxH7w//wBFDNuOqVikFZQVF1oygEJIOQgiQDEEXNzqZN6KuonZ2IVyXYxzL3GvSRmjDwXnpRV7d/3RHfB6XmznBl/EGSeRA/S0EEAk3CfVVXZyv9FR+tifer50qCz7fefdTBhninZKCOLro9RXBqlAy7OrVrlrDG2n7lA1jZ2gwtKVmM3VkkzCzwkxB9hoptTEKehYSAApubk6FIhI0GgJMTfXhQnZF9osDmY1/ZmOB/HjR3a7SgQZGUrFgqx60jqz1Y0EC4Jmr9ro2R3BKbUlirrZypnpxJ4JKj4x+PiJYu5hxN1OoP8AfAvf8TRt7owgKLaItZDxm/MKkz/OguzyVP4UkiA60Bpbrgmb+vhWaMSN6uPwadxTxiMYlO0H1q0S08kAXJMhCUgcySAAOJq9sLqoP1ScUnUcbwRxIOoMcfFfx20Ut4x5wp6QhvEFMX6xgZtf0Srjxpi2fhSjIi3WxjZMTeeel47KtykEObsAWOBdfG7aSkneFyHHU2/1xRN7zB1Hia1xLCFqwgUQPNLvpfzse2K028qyzw+mOkWP683nu5evhU2xj1NjBOCQMkKm311gi/DW+nbSSe4VZLavC6ZukcuGcSkDRQiQJP0Yqi5AJnv4ntFLH4aEYlREdVq3CenZkwLTYieNXtguBWHxCknqy6bcQMNAgx4GlfeB9TbhAUkpcW2mxVmTLoVkNgMvUkxxikuFXFOhIDGpc2ksF1UXE9te15tUy8syTfjrpWVwyT0Z8opu2f2qvcaV9mozFQ7fgKbPKHhnFJQWkKWpLskJEwMpHxFK2y9nvjNnYckmfZHMV55lLi9fZZgx1D1gpX2YKYM8eVDNqr82v7X8dMbeDfSQU4YHUELykf3ib0HxG6eMcChkSASTdQ4meHqrhS9UnYrtptbOyLRiSHDmr285lrCn9moeClH+dAHW4SDPpTR3Fbs4xxCEno4RMXPEX4VAdyMUqAVNiPte21WC9pNarIdIccNqjedHQT+qOfIVts3aMDFJXJQQTYXtIsrhqPGrCNxHynKXExEaH5itzuA7JIeKQdQBx4/WFLDmUIJRyzueBQcOCg2fifyIEn9I68lK+dUWcaC361e8/OmFvcdYaDYcsM3DXNfSeFaNeT4gEdIbzwTxpZcypNdU02h1xraZAc1PultRKGzIPosC32Fc45UExWJHSuGRo5980xYPcstiAs6JHD6oIHDtrUbgmSQtUmRcA6mdAkUwTMBzVVt66QdUK3dV1HgL9ZPjBkVrtFRAntBHfIimDZ+562QoBwkqIJlGkAi3jUeM3OU4IU8oaGyY0uNZpLntL61Usq1gCWUYjzK516/jJochUKSeWU+401HcVkek+e2VoHjavXN08MTKsQn/AKrYmndqyn9l19yr7DEsmbedJ4fqwKp7/ehh/sj7iP5Ux4TZmHbRkQ8iJKvzjajJj9bspd8oiI6EcswHqCRHqqe0D3MA0+ym0PvQr3yeKhGK+yn3OVBu04C49mDpSogK6EgKgFJOoMi2lrxer3kxwQdGIRMFWUA6wShzx7qOYfyUrbBCcQDJnrNcfUqmwzxw2hxkNP8ACzpo3yQNawdVSptx0qxiSYJL6ZgrP1hxc65McVXmZoniHQNn4hIMDMSEnUgKdGs8JvbiL872I8mWK6RCwtpQQoK+sJgzxFqmf3Wxgwa8PlQSqSYIJkqnXlHxrYZb7OWkB4WU+xzXgbvWKR3Ey6kfa+FHdmwdngG93DHbnXB/HKpsbsTHqdQtzDk9GkpGUIH6MejrpyqJOEeRgktFpwLC1z1T6JUTrppfWpgtMXak3hz3ILTZ5C1gunBw03qDZ2JSnaDClCU8Y/dkTqIjXsjjFMm8OLJWgp6PLKesmc4AEpN+EARwtwpZOEU5jGyltaEwpUFGWCEKtawkiBPEiaJYlxWdN0gJV1YIzCUkkJhRIFgTPHlJq9aZI3uc4Eaa+QSw14c0URDaRT0eYHhYklV4tYlftIpX2OCcUx2uJ9kGim1HgECMxVl62ZCddbGJj11V3SbQvHYVK1AJkk9gCFHhPL21Qb3XDerMny3U2FODmBQ7jcV0iQvIw+RNoMoTIg2ME0cAPStj/iE+MCKEPPNpxeLyqUfyZYJUQZUpSNI9dSYfajn01DcJydKpYJSSQtNhxjLEWse29W5XAMJ3LIDS6aPyvFJm1XVdI6m2UPumALyCeMSR1udVcQ4pZYQoDqqTlgySglUE6wZzW7qk2kvM48f2ryptpy9ntqgVRiGTJ/oycxmI1Ghi5NoPdVS0PusFFoQx3nGq7NuEhCm8QlaQsBxyJBGrKJm/ELUDNJG8SYxToAUfymRxSkBzLzsQOY0OtPPk0IKcQZBT06pJ0joWuMRx7KRtvYlKca8ggyt1agctrPKTE997W9dIgcXGrinTMDQA0IBjFZlqURqayvHgcxryrNAgqm3frb68K1nQlKlFYT1pgAgkmxF7DjxpKb8ouLVcNsn+qs/x10Lb6JKZ0k/dpN2dsVtCmzqXICgSIukqnQwQRE9przLHMA7wxXpjE95F11EKV5T8X+iyP6h+KqiV5SsYeLQ/5afjNUd6MDlxboSIGawtyHK01Hht31KRngZTxkT3RrPCrgbFStAqREt4tBOCvHyiY0/0iB3NN/8AjWI39xyjAeE/u2R/BWzO6DxEhskeF9ePGKJP+T1SUNONuIWHEhQ+pAIBuSYJuBagL4RoOS67JqTzQjFb5Y8WU8tP9VCfcmqad7cWNMQ4J5GK6oN02sVg2GiEocPpOBGZXVDgImRqUxrwrn+9e7ScA+23nLgW2FmUBBEqUIiTe3OlQWiKQlt2h2UXPa5p8SGHfDGf/kvf2zWiN4sUpQnEP3P+9X86fW/JWVJSQ6jrJChKV6ESNEm96r7S8m4Z6ErWCHXQ31JBEoWvN1gP0fbThNFoouP2oOprEqwzjicQshGT+lczEqVljWJ46xB9VBsKp145S64FX9JxUW1kk29ddO3d2allxpBPSJUqTmQBOVDqhIuFa6/qig21lD/LsJSkdVgQAAJKWzw76QLT3nNAyFfROEVXMDtcPqkN/Zbs9U9J9hYXPdlJ8NazZmzS+sNp9NRgDmeV675gkQhRt1iDbsgiDEjn2E1znaW7L+GxycWqMi8WCOtmV11lU8TprN7+HNtl5lcicvPySXRBr6ZoK/5NMYLdEZIkeiR4gwD30uKwKkrKVJhSSUkciLEd813vazqT1nFQEKKRCikamJggk20051X3W3ebLLy3MM26v6Q9d1tJV0ZWpSVDMLgiD2g2rrJanTNxz3e6iSMNxXMd1tkrWVLQApLSStwSAUoEyb68ba0R8pyQFtxzc/hpsx6Us4naCQlLc7P9FIgTBSIgxoPClDymtkON9pcjxFM/3Rx9EYP5ThuUO5E9BiY4Qf7qh/EaoYza+IS5DTrwM2CFr9gB+FFtyExhMUrtHsTNN3kj2coYnFOLyEFnKAFoWZzgxCSY0qAKzOKaXXYGhI7G8e1kf0rw/ehJ++k1bR5TMe0IUtpfe2PDqFIpk2putjnCT9HWkSbqjTxtRnc3cU4ZLy8S2npFQGyQZRCHVKiRxIT4Udxrs2jkkFxGTvqlfC+VPGBILmDRH6UrbB7s0/GrifLA3PncKsc8rqVexSU++lzeLFKWtQBtNouTzJ+Zobu1sEYjG4dp0KLbjqUrgwSDrB4UAgidmExz3tGBT6z5VNnOHrtvJ72kK+6o1bRvdslwXcSnsU04n3Jj21PiPJPgUhCUdMkrUgCVoUAFKCSbATEzQ3F+R5pKFFLj7qwJCEoQMx5COPqqPhmaVHFR2zhmrqWdkPaO4a9o6VKCfUoirGG3FwfSBxlxSVpukpWFxIIsBI0J4VzZ/wAn2LnKWFg8UgSb8729dWcH5JMYtOdCEmDHVWgkEagwbHS1S2JzT3XkKHOaRRzQV0cbkBKnFhZUpxGQlQFrzIiOt21VO6zqcWjEJWmEz5vKQkkmSbHX1UkObkbUwwKh9JbAEkpW4AB2kGIqsvbW1Gk3xD2UcVkKHisEmmF9ppTtOYShDBW9c8sEw7X3AfWt1aAjrFxSRlAILiQkgq1KR1iBGpoNtDc7HdI2tLTQ6MyIEA3zAqBEHw0qVO+O1WvTTm7FMEe1OWugblYzFY3CKfX0LRDqm8uV0TCUqmc51zERHCgv2ryPXBMuQeYVrcFPRsPt4gJSp1xS4tkjo0JvBEXSq3dQHbuyWw6VoCAzkdzKChHTJxKg2QCZPVUYA1HPWrm9+9v+TVNJfbLhcCiC2rQCNQtIvfSaCt+VfALPXbcB5qaSfalZPso22mdpq5nJAbPDSgdzSntF8JdUEHOkGyoiRzivab//AJnsc3KUT/8Arq/8KynfHv8A+M9cEr4Jn8x1xRHbv1DHEfcpVw/psDta4E/UUPX3U0beVCEHtT9w0q4c3aNrLb9mYXuLeFZOi3ov29bFa2lhU2VlEnFlJJAJIynUXnxPxobiE9Rz0QAVcUp4AzlJ9kUw4tAlCeAxrc2j0gngbDXSk7eO2JxIQFFJiIKQIjiBAP8AVGkiINMhaXOIJ2+ym0SdmwkDHD0Ka91Mep1biTEBJAvM6C8EgevnxqbCNq+ishJhXRpudPRanQifHhVDctYGJIlJlRTYK4hRy9bTQmE8Zq+0D9GY1kI9uVu345+IvABFFVkxJCO7FfCUNKJslKydTAH0gzA7Ae+KF7wqQ8/0gAUC0yUlSeBLp0NxqKI7EbCmmkqUQClclJggEYgSDwMceyh+12wl1SUkqCWmgCTmJCQu5PE1QcR36HGqWNMOKaWVENsxp0bc92Qfy5fAht61EowZUIPTkkXEQy/z5UWHoMfu0/4YoRvILYMclOm3Yysd/GrbBT6+6UPEquz2AHk3myj68jg7+PtpPxEq3igT+eaQJ7A2m/hTps8lWJjSG1+Nh3/WFGHZ6ZrXJnaHGMxxCfVp+OUNIbKW0zFOZTMbzXbCFLg8HlQlM26uk6QBx+VDdpvIK8qVTl6XNFoPRmPumjouU/1PcjkYoDttpIcSUgCU4jNfUhBub21PiaVbImsc1gyH3XRuDrzjngh+8x82oH/eH3uTqYmJjtiLxTnsRPm1j7Os8u2lreFBOcBJVmkWXkiSoSTIkTw49tMewkgIWBI9E6k3IM6+7Sn2PQDS99QEEo7td3qUhb6tfleN7MEj+IUseVH841/zPemmzfZ0DGY1N5OAQbcsxTHiRSj5UD51v/mcuYq6PnDrRKHyndaqbcVkKwb4P1nAPFKR8a7NsjcvD4JalMBYKyEkKXmEJJIibg686495Pk/krna+kf4dfQGL4fb+dHGe8/gpk8DOKix6PNvWjqxPORQd7GBTTnpCHHtVFUktrPLqjrSBwAieFH8enzb3aQPYPnS3iHfMqgRKn7GCbNG4gACeOuvhZelxtBBqgexcDhnnXkKwjCUslxIyJIzZVJSCqeNzpa9GNp7KawnRrZQMxfZbggQEuLKDlgTIAOs+uhm4zn5TiSR9Z06Tq4i3aaYN5oUjDgRm+mMA9wcXF47DQxgObVHahcmLRlh6LV4J6RkXzZxxnQ5r+Go1vVrAtjpQYAMkeA/lVR9IQ63MJhZmSLDIsybxw5DhV3AEF2RzUOcwCQdeRGnKialPOJ4KtvK4rJiAODLZGkySuYOswkUv7uLU1hwYPWdckAKNs0XgWFhJNqa9qMZvpAMHM2hMepY+PsoAEDqJiAXXsp7cy6jVC4D0TRgsWFNkAgwpMgGYOYWNuw0Ix+BZU4lbrSFlOW5AJjIpWqzpMG5rNljqLhWaVCSZk8YHd+J1qPCNQy3eCSkgz+zTxtzrn40UAUBTI5IIgnjaddB7Jqptd0pbTBVKnAAErUgkmQLpCu+CItVxbiSZkQDHK4IMX42qrtRagGgmesrUICouDeVDKDETOsDvc0CqQ6tCuYeUPY6MZtTZ+GcUqFNrKiPSPVChMwRJTBNjc6Gp1+Q/Bn0XHk665f8AxFP7621OJhtJX1VZ4TIGYAJzATfrcedWknjwilkY4poNBguQv+RFoKIS6sjnlHzrK7Clmb3FZQUO1HeXLtsiWmz+790UoIVCUHksexwim7ah/J2+5r7wFJ+TqA8lx/3jWScluQ6dbEZDpUQo6jFMkxbij8TQDeLA538Soqy8IgkzkSZsYvNGkv5QRx6Zk9llIFBcfi+lLq4jOJj+oPlU2Zx64J9qiDq1yw90W3USoYgFWeC4InTRRgHNexB0jSruFcT0DJcIR1NdIHVAEjiIJPf4U9x4VilEkKy5YuoxMgaiBExRFlPmW5uMoGUgEf0ZmDoflzuSeKUWfIcUT2SuMO3PBJv2EvDj+L1R2uCHlmAcrKIBJAnICkwNYvrbxohgUfkzZuZSbDW3SfMeFDtvCHXuxDY1PBpFZ0UhbIXDzUvYDGGprWmOhEkQjTnDY1uNNflQjeFPWwYFoS9YfYQm3jRrFqjIATdKrc4R7YoTt6Okw3Y27y5sDhbjwtV1qrDNU9ik9O4SSQELg+tvl8vGiKkqDzWbTpMKPX0ylH4VS3daKnHD2CJ5Fd/umrTywX2FdXrP4TiJtnUZ4wCR2UuPGbl6pjjQhGm/TA7Ufca+dLm861JAUkJJSnEWJgXTedPq5j4UzPuQ4s8lA+DbJoHvCmwiB5t4/wBxc139QNJ2daoIsju9lptA5SuFEXNwbiV91tfVa+lH9j6OdyP4qBbUSL6aToNc/GeJ+NHNjf0ncn3rpdhd+Zvr6BNnH5Y61KRt+G/y3FqsIwTI9RWr5ClPyo/nm+5z7wpx33/1rF6XwmHH/dXb8cqTvKofPt/ZX96tUfOHWgVUfKdw9Ve8no/JT24lHvaFd7xZkj7Z9k1wfyfj8lT24pH3mxXd8QsZkiNVK7I1Pr5UyLFz966U0azcV5jn/Nu/bSPufMUvLxAOGKhmuHjCpJPmwJkCPHgbUcxauo5+8Tw+x49/ypdKyMGZSUnI/P8AZRzAN9dPZT3qIvCetChXk+cDjmIIklXWi2inEH4HwNM2MSVfRjwOMTx/RXiD8q45h9u9E4C3inWJQOs0pMqMiAoKMFMZo5TxE027n7yOP4phpWILiUvLXkLbYKYDxkrScxmQYI1JuYoYyGtorNrhdJI6RuX2Ce9qlBKFC/WVMH9k4L8j6qk2UOuRyK/uwI7PlUTjN0pkXUu4IOiCOAHuFS7HuqSIsoC82v4d1Mbks8ileC9xifPuWiCkEzr1LeE8KFob/MmJGZw6ExmUrlpc0TxoCHXVqIgnwgIEHtoBhVdInDlQ1RnHVByyQbqPonQWvcaAGQ1ojdiAd3oiCFZcK4oKm4k5gqDAn0eA5QD2c6mynjDQVBsU6mLBpIAsTFzE1Li5ThFFKxdWXUKFwR9XKCe7jz1PmxlZujJEEqXAGkhaE8Zj0SZ+cVI8QTJGnsS6mtKrXaGLdLra/o77ZT1lLCCpJBuUQPSgmxN7aDicxhlWGmT6S5yn5HLbnERrNiTeV1xrr8D+L1Ux+GzLTZJKUqPo9YSkgAKkAAk8bn1SGtFCqjnXgAqDZ6yQAQmGiOqADqbEco0n63ZV0ukHTkPrRHuqqyyelkpIJUEg3iEtrNrweta3KruS88dYi88v50Ds0QKuYVvq+s+wkVlb4b0RWV1Fy49tBc4ZB7G/vilNXoHsWf8AGn40z4ozggf1AfBU0qYtJBcMkBK1dWTl9MGdY48uArIAqt6I0AKIuGUk6dds2+238jQZpPVV9ke4j4UULqS25Kkgjo7AEyJJJtOkC3bbSqN1FZCVAEAeioc+z3UEII63K9M5prjs91b3Q2l0eKmScykoi2irDj3HsimDDHzDcawdP+X8PdSrshpfSpWUOgBbaroI9Ezx8PVRNGMxHQsoSyQUJIVmKRrl0g30p0mNFjupom3d5yGGSATKbDv6S/cNaEbcPnHySTCU3iJ80g6cKl2ZtBxtllBbJKEwogiJ62mtpV7ao7RQ+6XDkSOk/WUYAQEfo3NiaoNjNSKbdm0KSMap/WEyCSLTEm2kHvoFvGgKfaHAMOmB2rYFvUPZWytuKV/RK/tgfCqe0XFuuBeTRsojPBuQZmOwVYaKHFLDDXJabsbT868nKBkLTYuTIK3jOmtjbs1qjvLtFzCw6lsENuMFBKYzLS0skSDmUCb+rhW+wtnOsqfUpKVdKoKR1lDo46UCYT1/zpPC4qTeDZq8WgIUUNQoLJSFEkhCmx6RiIV7BTGBjJS4ZGiEse4hGth7ZOJDmYAL6Z1rq+iS0GmyoSZANiAZiTeod4BMT/usR3+i5Q3Yz4wrakF7DqUp1TpWspScyyCoQFCASOEa1W2ltZlxQLmMZTCFohC0AQsEE+kSTBI1pVqYZpWubkEbG3c0Z2w8BAm6wYF5gKBPDhbxFGNgYxKw4UmQUIII4hSnQDfupF2jt3Bu5S7jEqyggZYEA6+gm8215VZ3f2vh2830R5crgKCc0wDYkKTZIK/SiBJmjs8AjDXUN7GuGGP+FL3FwukimGqub3tA4nFqPDB4Y+vpnBSN5Uz+UN/ZV96njbDJb85iUkl4oa/OhZXBKkpKQqMiTKoiBOl6Q/KafPt/uz941aZXtsR1RJLbsRxqi24igMK0SQB9JST/ANRFd4GVRBBBgmCDIuf51wncrZqHsBlcXkTmUZkD6+l+dPe5mEa2elYblSXHEq6uWAEpygQkX4nNaSb1zJmMe4OOqmSJz2NoNE6rV1FXnzw+8kx4UO2s6l9CFCShbbmoKZClNp0MEE34e+oGdrjLGZbmZ8KuEDIgkEpGVVwm/bevNrYtCUICFQkBCAglYP5xEQk6gCTm1ATqRpZ7ZjsAQkBjmmpCRPKrslth7CBtoKMOARIhKMgQCTMhIJjlmqLyaNn/ACgOqAAp8zfMqEuCT2UQ8sToLuFh0JT52Sk6kluE2twod5L4O0cwSRJfJPPqrsOwT/7qXeLktKA0stP/AHs2DYCedPLYek6Kavxd+6nl31b2GbgmdDx7QBGgHCwrXEhPSN5QB1XDAEcUCvNkYpKUJUQYKAer1vSUmOJsZB140xqyHmteHuttsOhsqWo26ytPsAd5JFu+gGynIbw6jP8AqyJ0FylJPjPdY+o/vEy26ysqSTlKheRcXkevj2UuYfEZGmkmCkobAzEC+UAJuoSfVUHNS2lAruPwy3MGENjrZtCoTaRrAk9sUR3ZwZQEJWBKUuTxuXnNPUKph4MtoytFZJKQBEySL6Aa8udT7D2wM7edKsziG5ypkJUpTpIJmwk9tTcOBRPtFWGPSteaYHPTHr9Vqp41+H0jMoGEDKG5CgSZzKykiNR1gBxmatKPnPUrh2J4x8aHYpf5Z6SR1Ui8gq+sUi8HnYfpToKcFUKtuKks8oWfZH8VSZh8qqpVKkSPRSoDtHm7+M1ZjsEfGkpykac6o7hy5VlQrtAmICfcO2vaNcuRIxITggpQJCWySALkJJJAHEmKWhve2FZUYRyYzQrIkxIE6mi4cnZx7GV+wE0i7QTGKTyU2feT8KzoY2vJqrVotD4y0N1CY8Tvx0aSo4aACBBdE37Ajsoe55Tz9XDJHeufckUPVhw4QhRgFQuOGse2K22xu+00wpSZK5TEnt5d00/sIxolC1POqsK8qDvBhof2j8a8/wA4+J/QZj7Cj/FSmcIqM2Uxa8c9KM7ObzNj0BaJUUjxB18KPsY9ikzSbUZe3txxHV6MdzSf4poU9vvjIB6UAHk22L8dE1A0xmYKjFkn2D8Wq25s1TiXVAJyqCAABcLBEFPK0i2tEIWjQckp1pIOJPNQf/Kscf8A7Dg7lR7hVnA4/FP5k9O+VD9ovT1GquysOSFJUIUgwQbEdmnfTXuix0eLbiOvnQe0ZFK49qRSZHNYDQZI+1pmUjYt98KKXHHJBiFLV8TVIpPGugb6bK6TaBKpCFNtjMIsoJkewULd3VkqKVdVIvOul4HypsTrzA6maC8DqlEiOHsrZtV6NYrYZUwp5JEN6jjGbLcd5FA0mmg1XHyTRs3ZrbqQVKyniIJHKi27aUYbFCFLKVIXlKQAQoCY1umwPeBVDYQlA42og2x+UtCwkODxQakNASy9xCt7y7cU9iMKDYIHKJUVAExJEdUW4XoV5Sz+UN/uz941LtlEYtkd33zUHlKP5Qj93/Eqq0gpaBxVqIk2c1VnArjZaftq++aV149xCvNrWg/qqKfcaZtmIbVgmm3HeiBzKnIVzClctNRrWjOyWmlZ1tLcbAlKHFdEt2/pZEyoN66xJjtFDCzFxpmSmyyANaK6BD9n73bQkBDi3OQUkOeq4J8DTV/nCxmHT59tvuGdBv2SfaBTNisIzh8M4jDIDT8IClQUqlehCvSCbKgDSNBXHcfiDGRRKlJzBUkmTnJm/PWpdBG7NoQNle0Ykro+F8sjRgPMLT2gpWP4TRjZm/GzSsLQoMruM2RTZE6iQAL99IGxNm4IQrEKehRABAQkCf0jnlOnId5ovtHD7OZbCy83cdVpghxZ+0oRH9zvVS3WJo8NRxRNtTtV0VvaTWIILeJSogECFtq1g6EG9hfXxonsdxbCyVK6RJEQUxFwQZk8uQ51827R2rnMNoDaOAF1etXyj10S3fbx5gsOPoSLylS8om+kxMXih7GZmIfzXX43GhavojevaQ+iOFuZIUAiJVmMibEwn5VzlJxDiEBbLikpKDYCJToeFLGJ8oOLw/UL4eUNQpKFD1kAeANW9m+V/EAdbCtrHNBUj35qhxtGdB1vRAQjBdQwO0UOZOlSQEkL6yD6SVJIIibiJkV7sbbgYwzjpgqS0yQhRKSpUKUU3vIKo9VIzHlkw5s7h3kHsyq95SfZRbDeULZzojpQmdQtCk/wx7aHt5mnvMUGGNwIa5MGG8pbSlIK2VpUo5RlWhUSQLzlIm3hTQt0dO/BuEAECPbBN7DWO6kPCYbAvEKbWwoggjItMyLiwM+NNL20XVcU3GuXXtm1PFvj1BCrNscozIKv4ZUPFPENqMcbqR/KrxX1SROp1/GndS+nHrDynMgOZAT6Wl5PC+gq0jbCRILahPIJ+Bn2UbbRGRmidC8HJF/pZFjqNYMCsoaveZIJCujkEi2ZQ8be7x1rKd2jNqC47YuQbOObAkfs3R7DQjD4JLjLq8gKk4VLiSQCRDiUKKTwnP2aUT3eVOEI7F+6q265K2GwLlzBYxqO1KemH3aqQGjiutza3Dsr7IbjYDSCABBaUYA4oE3AGpSbRzvM1m2lENlQsQpJB4+l/Oqb2LKmssaJF7fVzEcJHpc+HhvtJslpauEZvjVqmKQENcB6NJ4SPeDU2yxBWm4hStNPHKYt2ir2PwCk4d05ICQkjMoGIIKojWY5WoVg0BTywct7iRPAG3bbXvqA68Cmht0qbZw8y6ntWPFK+I7udHt2z+ZVpDjKz6rk+ygOx03dTf0gBNtcwvE8+3WimwlnoBHBv4KT8acMwqdo03o5tHYKTtEtpyoltRJyk5lIeeQSQnVRyirv+TyjFMLJk9MkKAbyCClSZieMjhxrN5MYBtFCycqVHEJVaQU9MXLgGSCHL1HjNoJXicOUHqh5uwCkiFLQJ61zMk8b1n2kEvI8lZjLSyqh3yATiUE5sp6KQkAm+dNgSJPrFY28kpcCekjSACBok5oTmAnnmnuqDflZ6ma8hvUDQOuDSINo1BqshwoU6lMgcQUpSZIHZ6+Bvem2apjaEEeF8nb7Kps/DJVgMYPrZWyntlwBXwpaG7jivRbUSdLGnryfLhwdrzCez88gmugNPYheGKvOB3pE6jrdGFGQJJsQTfvp8hpiji1C5Ju+yQ3cEESCOIIJBB7jREKjENEi0Od/o1fWj8qxY/4p/wDxFaVGMOn6Vh0DU9LJ4ejRNdUgIdOKD7VH5W13J++aq+Uo/lSP3Y+8qru0m4xjI1sn/EVFUvKX/raf3SfvLpEn6jmrcX6dPPkt2Vh38KlOIYS91SUqP1IKyeIPW6vgKVnWi3iXkWiFKmALqynjwuR+Ip68kGG/Is+aMqCI55sxk90e2kvF4cHF4mxISlKQLkjqqVzBtknXh6qdDlxPqUqbxcvRMm33XFIxikrylKGQlSiBlAcdBUTFpBVzOnZXM8C3JPm0uxJOaQDcDMYIUbkWvrpXWN+dnJGz3lpz53C0lWZWb0HIATyTdUDtrlmyDlLk8EkH+2jjw7645lcPCt8QpfQXccM9GnKoyLgGBNxHA6RUG1dmoZcW2tc9GABA9MkkkcYiw+VWcUmWEkji0NJEdG3HHvtbvqLeLEJViyTCxHFUgxaLRppEQIjhRZpbUCSyVaCB+PGmVlJ6NUlVmgfSPLlyi0aVojFtwo9CCQDGZaoHKwAnukVsh0FpZ0JaEQLcuXx5a6CMQmihXuzt1OklbjzCQm5BeQMo/WvPq99a4/GNI6rR6ThmjKj1ZokeqptsY3Mz0eUANhQSQdQpYUfXM8eNLvRm02B90T7qAsBNSUbXuAoAvcSM5km/K/yitFNADtkcfXW5BVBjS0AfieN62xKMqRNiTPqj4/jWi0QkGtVCDTpu5szEhkOocdQFejlWtIyi02MXM0lAV0XAeUrEBCU9Fh8iQEgBCwAlIgD0+AihLL4oiD7mKm/y5tFrR5S+AC0pVPeSJ9tQu+VvEsr6Nxpl0j0ozIIPKxIB9VbY/wAobuR8jDtSEICViYbUselBmTxH2R2yo7J2e0vL0jgQVrSFLVmMAm5gAkn18+dINmj1amidxyNE7o8tIi+EVPY6I9qKyp2sFsxACRiG4HNK59fV1rKT8LH/AAPMo+2f/JDt0lSzHf7YqvuBigPoXZiHGz2h1ooj31JuQqUR2/KgW6+IKEoOaA3iWlR/zAJ8Joo83dbVXthoxhWuHbSEQoqzC0RadNavNpz4Yjm2rxy/zquUBLj6SUjKtYEzNlEcj/74ir2ymQpoX5j4VZO1VK4KwtZcwi7DrMnif0dbClHDuqDgInrITp3EfjuqbArJSUkkwANdOFUmVnM3zyx4Hs766OO6CrD5Q84K3s9Skvq0mytRwE6z2c6M7tiWsveP+4OXZahOFn6UJ1I7TwPMzRbdn0VjkXD4QqnDMKlafBVF961edZPA5r3k52mF3n1+2oU4tSnGyok5VsxPAJcSfn41m8z5Upg8IZj/AKAQY/rIPrBqrmsTyv4X+FVpx3lMRww2+6L76NwUTc6GYIOV0ag2IvpeqKncylE5R1RolKRx4JAHso15RW4CSBFnD687RmgLXpf1fnRWOhhB3osnOHWSt7lOgKaHE4trw6Rr+dddVmy/Wm3GLdbmrSYGvqrimwcWGg24oEpbxaSYuYCmiQO2xrouJ8obCFZOjeMpzCzQ0PartmnEY0RMcBWqWCj8qxZ/4l//ABFVRTbGM/Zd+7FT7L2kl9zErAKQvEOqAOoClE3jjevXWIxTEHUODt0H4mlswdjtU/dCdtj/AEgz3I/xF0L8pJ/LB2No96qJbZ/2k0P1W/vqoR5QlzjD9hHxoXj/AFHNW2fIO9dQ8lTsYEpj6maeUBMD1yT/AFaT9ksdfE6jK5FjKoS2saq1Gs9nfTb5OEkYFSutlDMGIiejQb8Zge2l3AZAp5SFpJUp0qaAWCg5XEgkKTEASZBMZrxenQDu8/VLn8XJMW8OGccwq0LLSWS8rrpK+kMKz5QhSAMxkDNJESb2Fct2avKl5XAJk846RsmO23Md9Pu8Lyw04m6R9IdI7jx7Z51zpgAAFURnE9gvPuqHDvKB4U3bewODdViVMKUAXmk4dDaJaVmjPGbTrZbQRERmCiUi1oz7RdCnMkpInM3eYt5+EqH2iDoeEVQff6NCCCQpCm1SJtCWuPHuGl+diG1ltpLWISltwvl5RCkSjKnK2AEm+oWrhGbsqXFC0VBU22Nk5GFuAJKcsAjD5CbjrZm1qbkRE8cx52GM2YUBxSgEWuZF+B53v315tPHh4LV0SEKKVZilSznmAJClGI7KxKx0PeUCITMjLPGY10HKTQUOFUxhzottqAZCCf0B4k391C84SmQJI17J19XDwontnL0YyIUmQ3OY5syzmlSeSDYxVjdxluVdKYT0Tkm3IJ4666UEjroqVYjJc4lqXxjFdnv/AB/M1FjXZgnW/wABVprCpImY5FX1uwxMGO/41R2gbp7jTBTRJeX/ALitAquj7nKjBPX4rtHHKnw0PjXMga6buspIwDswVEri9x1bmOIsBTGKvLkEu4k+bxieAQwr1hTaR98+yvEYdIZYUEnMXbqvFkBUAzE3Nuwc6nxOF81jnJtDDcccxWyrwhJrZ4eZwyYNlOqB4Xba7dZ1txGvATmEeiJsPrQkBCXVJiZTliTcxroSRr4aVlXVNr4ZiLQUtLIjhcKSJiAba8Tqco6pl1UNxF2PePhSxs5yG8QORzf2VTWVlUYvG7gotnym9aojte2LfHNaj/a638VEtgK6ihyWfnWVlOHgHBVQl9hOV1af1ljwUaGgxl7FLHtFe1lNCludVc6aH0KAHOATcg8z8qM7sPQt0cyoepSKysqUu0eAqfauJC0NwCMnRJM8VddJOtxcfIVZxWCKW1EkTlNr2saysqvaT3wENmFWE+fsjm/hK2goxZLseDar8tKBYRsqXbgjj66ysoLGaWeo6xTGd6ZwPl6Kpg1zhXEjhiSf8MfGi+J2M6txBS2SnIRqjWANCvnf4cKysq43MFA4YlUdhNraLyV9UpdXIkGDN9LeFEWSpx9tQuEJc15kADt/9VlZSZXlgqFcjjD+6VHjN3XnMa28jLlSEAgmNFEmPGljyi2xyh+oj3V7WVUhldJLVyuSRCKK6F1PcEpOyVoJIUttRAHIMoBv6zSVhPo7a1JbdWtwAhSFJKSmykzN0kBWS+aTcwKysq9AaNCqzeIortrKWlESAp9xUFIBExyJnv8AZXP0KHRmQSOzuUB7SKysonZoW5KztRMNpH64vJjRvh+NBXmI2kQGEpjqNrmUgg5nVK0UCCNKysoaVIUMNGnrVeYrFZm1dRCTb0E5ZuNQLeAFTuv+aQgAAFaFTfjForKymZqApdrPZQgxMDD2PY0k/H20NxLpRmKZyLBCZAkDiD2iwnsrKykSDvKxESGFV8JiChV5AIjgR6xob1U2jGYRpHzrKyuGdVLvDRVYp/2Mk/RiYtCp7Ne3u4GsrKJ2SU3NV8c8foeLH/EMzpxSki+p9E+2qWCStRZQonKQSmYMBXVnn9WIP6NZWUeqBdLf3AxClEh3Cm+qmlFRi19ZPrrKysoalXO7s9fuv//Z">
            <a:hlinkClick r:id="rId2"/>
          </p:cNvPr>
          <p:cNvSpPr>
            <a:spLocks noChangeAspect="1" noChangeArrowheads="1"/>
          </p:cNvSpPr>
          <p:nvPr/>
        </p:nvSpPr>
        <p:spPr bwMode="auto">
          <a:xfrm>
            <a:off x="404813" y="-1165225"/>
            <a:ext cx="4600575" cy="30670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jpeg;base64,/9j/4AAQSkZJRgABAQAAAQABAAD/2wCEAAkGBhQSERUUExQVFRUWFxgYGRcYFxkZGhcYGx4cGhoaGh0bHygeGxkjHh0XHy8gIycpLSwtGB8xNTAqNSYrLCkBCQoKDgwOGg8PGjAlHyU2Ki8sLCwsLCwsKSwsLzIsLCw0LCwsLCwsLCwsLCwsLCwsLCksLCwsLCwsLCwsLCwsLP/AABEIALcBEwMBIgACEQEDEQH/xAAcAAACAgMBAQAAAAAAAAAAAAAFBgMEAAIHAQj/xABQEAABAwIDBAUIBQgFDAIDAAABAgMRACEEEjEFBkFREyJhcZEHIzKBobHB0RRCcrLwJDNSYmNzwuFDgpKisxUXJTQ1U2SDk6PS8RZEVHTE/8QAGgEAAgMBAQAAAAAAAAAAAAAAAgMBBAUABv/EADkRAAEDAQUFBgQFAwUAAAAAAAEAAgMRBBIhMUFRcYGR8BMiMmGxwRQzodEVIzRCUgXh8SRDU2Jy/9oADAMBAAIRAxEAPwBX3pZzYhGp6iuXAjnQjAIBT6z7T2Cju9TQ6duRPVXy/VPGguzPRPeff76zmnur1FkzQ3eHBqJQEJUYB4Ty5cKFP7LWhGcgR7fCugbFaSXF5hmAYdPWE3GhuDpwPOL0B2lhi4goBAJWrWY1B4A8qY2UijUNosDJL0mN6n1AS1hsApcZbzwvNSYzZa2h1xHYQR76IfQFMy2v0geRETwIIBB1qJ9grTlGpIirF81WT8MAzLFCJrJoxh9iOpKSoJgnQmfx40ybT3EU1hUvZ2yTlKkZLpCtIVx1E2GtMDmkVqFXNnlBALTjkkdlvMQJiTRZe7S0gkqRAtxN+URRrZ+wEoQpJyrUUlSVFMZYSVESSamxq5YUZ+sD/dVVV09T3VossFxtZc9iu7A2A0WwlxptS0rKSrLM2CuI7YvXOnR1iO0++uu7uCQ5+9/hRSD/AJNS2tZUM8pzDq6So/iaKF21BaoKmjchXFQ7M3eS63nzkXIiBwj51rtDYCW0KUFkwOXbR7YYHQmLDpFACNOqitvoaXVBtZORR62XWNTE2m1LMjg+lUIhjuZJXY2ItSAsFMETeZtUj2CbCEmDJTJvbiaaMds5LAcaQSUtlQGaJjW8AA68BS86mQgc0p91OvEruwa1ooMSqOynPOJ5SKd/KMiENjkQP7lCtg7uNuBZVmBSuBCuwk8CZohv8/naaUdTlNtPQFBIO+0oDC+OM3lW8m/+sO/uT95FD9n7MTiMSpC49EmVKgJABUSTmSNAdTV/ycGHnj+xjxWmtd3ED6aZ9GOtMRlyqzZpIGXLM3mJi8U2AVtBrsVWY0s3FQbc3ZbaKUoyKK8uVQXmT1lFGqVqGoNLr2zXUKIyqtNwFRbXhTxvJkGJaDf5sKZyRplzg2OZRMkkkqMyTIERU+NROFxKyk9VTqSc4sVFwgRl63oquCK2hZWytrksZ1pdG6mao7U2C7h1AIeWcy8ghTidEBZPUUTpA46z3B8Ztx5EBt58KMCOmcOveqnDfUpQ4MylAdI7pkgKLaANANSbmSYB14g8Luw2vDfSpXnzuRCk5ZQTFssxYcaqtgEporDrR2RFTnhxKGYbbe0lLCEvPFV7FY+qCo3VbQE+qriNsbVAJzKITcylo+8SfVV3E4JDeMaAKspLoIUBmQAFi+WxOWDa02q3tFgoMRyIUNFJJE68wafL/TYQTTTaAo+OkDmjb5lA/wD5htFOt+9lPwSK9/ziYsWKGp7WyD7FCjR2Qvo1KyE2BBlMAQZm/d3QaWn8EA6lWU5gsAyfrAixHhWc+xxaAfRXRaZNpTDgN6cc64GxgkqWZgELb0Em61RoKLvbUfQOuw0T0fSQhxdhaZlNokaTT9jXcziFK9IkwkGREG4J91LWKwSejdWqY6MJImAUkAkHjNokRYnvph/psVxxpiFS/FJRKxtcCk1zyjIQYOHVPY6PigVfwnlaYHpNPDuKD8RSNtJpKF5YkiBJFye7h3dtDHlVnCyxHT6rWNokGq68x5YcJ9ZD4/qIPuXVtHlYwJ+s6O9s/AmuP7C2I7jH0MMAKcXOUEhIsCo3NtAaNbP2IvC45Lbik9I2spUkSRIMETAnjpUiwxuNMUJtbwKrpg8p+A/3x/6Tn/jWUjY/D5XFCND+NKym/hce0pf4g7YET3vu63qPzgtr9WaCbMFj3n3imDfNeR5sx9Zz2xS/s4WV3n3jl8Kps8K9JZAj+w1eccub4d68d1tNKBqsUn9ov3j50W2YoBxeYhJ6FyIURJtA1t3GB2cxGJMJQf2yvvIqD4gtACgr5KHeBEPqgRZNuVqqOemm5+r28aIbebAfTFwQnW03M0OcPWHq586tOzWE3IcEVcTdPWUesNe41exONdWyG1rUUJSFITwsrLeBMABWptFUnp6ukZhRk4UBmQT1mFzPDrAwLaTyPE+uqTotuO7dFRrgoWLhsHiFCCYBls9ltdb91ri35OGV3J79D6qJYcSlmwPWAvPFIHAE+FDv/rL+yj4igZkl2kY9bU0bvPAJXPFwD15UUrKaBdIOnR/xKpm3eR1THFSFa/qp7Ry7aXyPPK+wfvKq3Dks1wq416wUey0dRUWHSH7qKlZIS6knSY56iOHaYrzZqeq59v8AhRUWIXlIVrCknvgg/Cku8aWBhRXdsYxDgeKLgrWoKiJEJEXvqD40sO/0f2U+6iyfzJPMr99CnDdH2U+4VYChwoAEz7uei7+9P3TVPfc+YYtwT9ypdlrWltzInMrpiIzQBbnxHzqLfhXmMP3J/wANNTJnGutXyutqg8nZ869+7H3p+FR7IQDiXASUgoglKM5AKSPRkT3zbXhUvk7HnH+xr51d3RIGJfUSQoBAQQL5yDA9JMyJtmGaAOtOUss5paTuWVOK2Ub1X2ulIdZCVFSQWblOU3XJ6s2Mk6miOLA+g4kgD84qNRA8/p4Cq+9sfSGjJKlLbzgqKilQUBluSRH6PCY4QJsSr/R+JF/zhOlv6cXOk30+VekhNWE+S87OKPaPNSbxYnpHm3FNlt1T6gpoqJUnKjKJSoiJg3yjvNb7H/2Sn7WIv61V7vcsreBbg/leII4gjnYjNbt4itdlmNlATcKxNv7Qn2VRs3zutqs2wHs4z/2Hoqe1cSg41nKoEAugqASqZLhkwEpVIIuLRHdVzGqGUJCkKGZMXIUk5k6BYEg8gTzoVtDDAYxpKBwUYmf95x7h7KtY1ghSJsc6bXkXGoi3ritOcAXgOsFXdXtGdaq+6lHRnq4eYB9JYN+GsSOIpadEuJ4DpU25aU2vZ0ohWaQB1VYebxMTHb8aUi2enRYxnRw/WFZOZWkTQFdKRiCca2kKlICyAddDfQAj18K9xh8w4f1J8EVp0ZG0Uic2Rld7xYHSeF6u7FX0ivR6qXkIM3BiBOkQb2vV6SgY4DYsIVM0ZpquSYhCVYggspMqgqJXMnVVl5ReTAEVaVh2S62XWgtKyZCXFhWUFaDfQEqQTx+TDvEiF4gJACfpxAAgAQDaBoOVDNqvmMMmNQpQEiwSpaNNbkKVNvSMTVH4dgbUrTfaZC6g2Hh5ro+7m5+z2WnH8O3Kw2vKtS1FbeZpyQIsD38yZ0nnu29mj6f05K4+kBAsiCrqyD182hBnLFP25mMUMI8MqRnCwoG9hh1q6vI+NL21dklRcUSRlxAeAvATnbajsMzeADz0AX2Ya5Mjlc9gJOOqW3+sokySayrG0x51WYXtxngOItWU2qhEt+E+ea5Z10tbMVAN4ufeOw+6mffww60dIcV6qVcFor7R+FedZ4V7mxCpoi2GgqOn5pz0QRGnOguKP+IPviiLOIyHScySnxihu0LJV9sffFD+/ktSUXYjucre8JGds/qCe+RNC8Rw7RRreZmOgP6TU6RFwI7TbWgji7DsFW35rz9KIy9hyEgzxT7xR1KZYbJuOjdTxEWUYnsgGOygL7hycYhJn1zy7qJDEwgAuIypCrZFyM4IIJCYtNr+uqrswteMAtw0PsVts09Vg8ltn20IUPNR2EeFFWeoyk3soEWIBhShPsjxoVmludLq7hc0tim0jEHrRNG7LJUnh/RG/agfL8cQKkkvlKRJggCw1WrUmwHMnQDspi3NclB7EMfcpeVilNvqWgwpIWR6lqkdxEj11ciWTIaBxGdB6LfBYdSOlSoQQscQdUIIIIsQRBntqDEcPtJ94qfZeLLodWrXMmOQAQlIHqAFQ4xJkfaT76S/5hSoSXMBOahSjzCu9z30HV6SB2J9wo2g+YWO1fvNByLpPYn3CnjJGRUhMOyPza/3/wARVbfseZw/2U+xtPzq5sZwFlRjV62oi4Pr/GtUt/R5rD/ZHiEIHyopM4+tFFr+UtfJ2m+JP7IfxVvuu3OLclS0gCT0c5iAn0RlBN+JAVAk5TFeeTtNsUf2Y/jrbdRE4pdgVAhSQS4AVpAIno0KVAEm2XT0hxZZf1Lt3ssi0fpm7/dQ7bxRcxKFEoVLrXoBSUwCkAJCgFWAAk3MSSZkksT/ALOxH7w//wBFDNuOqVikFZQVF1oygEJIOQgiQDEEXNzqZN6KuonZ2IVyXYxzL3GvSRmjDwXnpRV7d/3RHfB6XmznBl/EGSeRA/S0EEAk3CfVVXZyv9FR+tifer50qCz7fefdTBhninZKCOLro9RXBqlAy7OrVrlrDG2n7lA1jZ2gwtKVmM3VkkzCzwkxB9hoptTEKehYSAApubk6FIhI0GgJMTfXhQnZF9osDmY1/ZmOB/HjR3a7SgQZGUrFgqx60jqz1Y0EC4Jmr9ro2R3BKbUlirrZypnpxJ4JKj4x+PiJYu5hxN1OoP8AfAvf8TRt7owgKLaItZDxm/MKkz/OguzyVP4UkiA60Bpbrgmb+vhWaMSN6uPwadxTxiMYlO0H1q0S08kAXJMhCUgcySAAOJq9sLqoP1ScUnUcbwRxIOoMcfFfx20Ut4x5wp6QhvEFMX6xgZtf0Srjxpi2fhSjIi3WxjZMTeeel47KtykEObsAWOBdfG7aSkneFyHHU2/1xRN7zB1Hia1xLCFqwgUQPNLvpfzse2K028qyzw+mOkWP683nu5evhU2xj1NjBOCQMkKm311gi/DW+nbSSe4VZLavC6ZukcuGcSkDRQiQJP0Yqi5AJnv4ntFLH4aEYlREdVq3CenZkwLTYieNXtguBWHxCknqy6bcQMNAgx4GlfeB9TbhAUkpcW2mxVmTLoVkNgMvUkxxikuFXFOhIDGpc2ksF1UXE9te15tUy8syTfjrpWVwyT0Z8opu2f2qvcaV9mozFQ7fgKbPKHhnFJQWkKWpLskJEwMpHxFK2y9nvjNnYckmfZHMV55lLi9fZZgx1D1gpX2YKYM8eVDNqr82v7X8dMbeDfSQU4YHUELykf3ib0HxG6eMcChkSASTdQ4meHqrhS9UnYrtptbOyLRiSHDmr285lrCn9moeClH+dAHW4SDPpTR3Fbs4xxCEno4RMXPEX4VAdyMUqAVNiPte21WC9pNarIdIccNqjedHQT+qOfIVts3aMDFJXJQQTYXtIsrhqPGrCNxHynKXExEaH5itzuA7JIeKQdQBx4/WFLDmUIJRyzueBQcOCg2fifyIEn9I68lK+dUWcaC361e8/OmFvcdYaDYcsM3DXNfSeFaNeT4gEdIbzwTxpZcypNdU02h1xraZAc1PultRKGzIPosC32Fc45UExWJHSuGRo5980xYPcstiAs6JHD6oIHDtrUbgmSQtUmRcA6mdAkUwTMBzVVt66QdUK3dV1HgL9ZPjBkVrtFRAntBHfIimDZ+562QoBwkqIJlGkAi3jUeM3OU4IU8oaGyY0uNZpLntL61Usq1gCWUYjzK516/jJochUKSeWU+401HcVkek+e2VoHjavXN08MTKsQn/AKrYmndqyn9l19yr7DEsmbedJ4fqwKp7/ehh/sj7iP5Ux4TZmHbRkQ8iJKvzjajJj9bspd8oiI6EcswHqCRHqqe0D3MA0+ym0PvQr3yeKhGK+yn3OVBu04C49mDpSogK6EgKgFJOoMi2lrxer3kxwQdGIRMFWUA6wShzx7qOYfyUrbBCcQDJnrNcfUqmwzxw2hxkNP8ACzpo3yQNawdVSptx0qxiSYJL6ZgrP1hxc65McVXmZoniHQNn4hIMDMSEnUgKdGs8JvbiL872I8mWK6RCwtpQQoK+sJgzxFqmf3Wxgwa8PlQSqSYIJkqnXlHxrYZb7OWkB4WU+xzXgbvWKR3Ey6kfa+FHdmwdngG93DHbnXB/HKpsbsTHqdQtzDk9GkpGUIH6MejrpyqJOEeRgktFpwLC1z1T6JUTrppfWpgtMXak3hz3ILTZ5C1gunBw03qDZ2JSnaDClCU8Y/dkTqIjXsjjFMm8OLJWgp6PLKesmc4AEpN+EARwtwpZOEU5jGyltaEwpUFGWCEKtawkiBPEiaJYlxWdN0gJV1YIzCUkkJhRIFgTPHlJq9aZI3uc4Eaa+QSw14c0URDaRT0eYHhYklV4tYlftIpX2OCcUx2uJ9kGim1HgECMxVl62ZCddbGJj11V3SbQvHYVK1AJkk9gCFHhPL21Qb3XDerMny3U2FODmBQ7jcV0iQvIw+RNoMoTIg2ME0cAPStj/iE+MCKEPPNpxeLyqUfyZYJUQZUpSNI9dSYfajn01DcJydKpYJSSQtNhxjLEWse29W5XAMJ3LIDS6aPyvFJm1XVdI6m2UPumALyCeMSR1udVcQ4pZYQoDqqTlgySglUE6wZzW7qk2kvM48f2ryptpy9ntqgVRiGTJ/oycxmI1Ghi5NoPdVS0PusFFoQx3nGq7NuEhCm8QlaQsBxyJBGrKJm/ELUDNJG8SYxToAUfymRxSkBzLzsQOY0OtPPk0IKcQZBT06pJ0joWuMRx7KRtvYlKca8ggyt1agctrPKTE997W9dIgcXGrinTMDQA0IBjFZlqURqayvHgcxryrNAgqm3frb68K1nQlKlFYT1pgAgkmxF7DjxpKb8ouLVcNsn+qs/x10Lb6JKZ0k/dpN2dsVtCmzqXICgSIukqnQwQRE9przLHMA7wxXpjE95F11EKV5T8X+iyP6h+KqiV5SsYeLQ/5afjNUd6MDlxboSIGawtyHK01Hht31KRngZTxkT3RrPCrgbFStAqREt4tBOCvHyiY0/0iB3NN/8AjWI39xyjAeE/u2R/BWzO6DxEhskeF9ePGKJP+T1SUNONuIWHEhQ+pAIBuSYJuBagL4RoOS67JqTzQjFb5Y8WU8tP9VCfcmqad7cWNMQ4J5GK6oN02sVg2GiEocPpOBGZXVDgImRqUxrwrn+9e7ScA+23nLgW2FmUBBEqUIiTe3OlQWiKQlt2h2UXPa5p8SGHfDGf/kvf2zWiN4sUpQnEP3P+9X86fW/JWVJSQ6jrJChKV6ESNEm96r7S8m4Z6ErWCHXQ31JBEoWvN1gP0fbThNFoouP2oOprEqwzjicQshGT+lczEqVljWJ46xB9VBsKp145S64FX9JxUW1kk29ddO3d2allxpBPSJUqTmQBOVDqhIuFa6/qig21lD/LsJSkdVgQAAJKWzw76QLT3nNAyFfROEVXMDtcPqkN/Zbs9U9J9hYXPdlJ8NazZmzS+sNp9NRgDmeV675gkQhRt1iDbsgiDEjn2E1znaW7L+GxycWqMi8WCOtmV11lU8TprN7+HNtl5lcicvPySXRBr6ZoK/5NMYLdEZIkeiR4gwD30uKwKkrKVJhSSUkciLEd813vazqT1nFQEKKRCikamJggk20051X3W3ebLLy3MM26v6Q9d1tJV0ZWpSVDMLgiD2g2rrJanTNxz3e6iSMNxXMd1tkrWVLQApLSStwSAUoEyb68ba0R8pyQFtxzc/hpsx6Us4naCQlLc7P9FIgTBSIgxoPClDymtkON9pcjxFM/3Rx9EYP5ThuUO5E9BiY4Qf7qh/EaoYza+IS5DTrwM2CFr9gB+FFtyExhMUrtHsTNN3kj2coYnFOLyEFnKAFoWZzgxCSY0qAKzOKaXXYGhI7G8e1kf0rw/ehJ++k1bR5TMe0IUtpfe2PDqFIpk2putjnCT9HWkSbqjTxtRnc3cU4ZLy8S2npFQGyQZRCHVKiRxIT4Udxrs2jkkFxGTvqlfC+VPGBILmDRH6UrbB7s0/GrifLA3PncKsc8rqVexSU++lzeLFKWtQBtNouTzJ+Zobu1sEYjG4dp0KLbjqUrgwSDrB4UAgidmExz3tGBT6z5VNnOHrtvJ72kK+6o1bRvdslwXcSnsU04n3Jj21PiPJPgUhCUdMkrUgCVoUAFKCSbATEzQ3F+R5pKFFLj7qwJCEoQMx5COPqqPhmaVHFR2zhmrqWdkPaO4a9o6VKCfUoirGG3FwfSBxlxSVpukpWFxIIsBI0J4VzZ/wAn2LnKWFg8UgSb8729dWcH5JMYtOdCEmDHVWgkEagwbHS1S2JzT3XkKHOaRRzQV0cbkBKnFhZUpxGQlQFrzIiOt21VO6zqcWjEJWmEz5vKQkkmSbHX1UkObkbUwwKh9JbAEkpW4AB2kGIqsvbW1Gk3xD2UcVkKHisEmmF9ppTtOYShDBW9c8sEw7X3AfWt1aAjrFxSRlAILiQkgq1KR1iBGpoNtDc7HdI2tLTQ6MyIEA3zAqBEHw0qVO+O1WvTTm7FMEe1OWugblYzFY3CKfX0LRDqm8uV0TCUqmc51zERHCgv2ryPXBMuQeYVrcFPRsPt4gJSp1xS4tkjo0JvBEXSq3dQHbuyWw6VoCAzkdzKChHTJxKg2QCZPVUYA1HPWrm9+9v+TVNJfbLhcCiC2rQCNQtIvfSaCt+VfALPXbcB5qaSfalZPso22mdpq5nJAbPDSgdzSntF8JdUEHOkGyoiRzivab//AJnsc3KUT/8Arq/8KynfHv8A+M9cEr4Jn8x1xRHbv1DHEfcpVw/psDta4E/UUPX3U0beVCEHtT9w0q4c3aNrLb9mYXuLeFZOi3ov29bFa2lhU2VlEnFlJJAJIynUXnxPxobiE9Rz0QAVcUp4AzlJ9kUw4tAlCeAxrc2j0gngbDXSk7eO2JxIQFFJiIKQIjiBAP8AVGkiINMhaXOIJ2+ym0SdmwkDHD0Ka91Mep1biTEBJAvM6C8EgevnxqbCNq+ishJhXRpudPRanQifHhVDctYGJIlJlRTYK4hRy9bTQmE8Zq+0D9GY1kI9uVu345+IvABFFVkxJCO7FfCUNKJslKydTAH0gzA7Ae+KF7wqQ8/0gAUC0yUlSeBLp0NxqKI7EbCmmkqUQClclJggEYgSDwMceyh+12wl1SUkqCWmgCTmJCQu5PE1QcR36HGqWNMOKaWVENsxp0bc92Qfy5fAht61EowZUIPTkkXEQy/z5UWHoMfu0/4YoRvILYMclOm3Yysd/GrbBT6+6UPEquz2AHk3myj68jg7+PtpPxEq3igT+eaQJ7A2m/hTps8lWJjSG1+Nh3/WFGHZ6ZrXJnaHGMxxCfVp+OUNIbKW0zFOZTMbzXbCFLg8HlQlM26uk6QBx+VDdpvIK8qVTl6XNFoPRmPumjouU/1PcjkYoDttpIcSUgCU4jNfUhBub21PiaVbImsc1gyH3XRuDrzjngh+8x82oH/eH3uTqYmJjtiLxTnsRPm1j7Os8u2lreFBOcBJVmkWXkiSoSTIkTw49tMewkgIWBI9E6k3IM6+7Sn2PQDS99QEEo7td3qUhb6tfleN7MEj+IUseVH841/zPemmzfZ0DGY1N5OAQbcsxTHiRSj5UD51v/mcuYq6PnDrRKHyndaqbcVkKwb4P1nAPFKR8a7NsjcvD4JalMBYKyEkKXmEJJIibg686495Pk/krna+kf4dfQGL4fb+dHGe8/gpk8DOKix6PNvWjqxPORQd7GBTTnpCHHtVFUktrPLqjrSBwAieFH8enzb3aQPYPnS3iHfMqgRKn7GCbNG4gACeOuvhZelxtBBqgexcDhnnXkKwjCUslxIyJIzZVJSCqeNzpa9GNp7KawnRrZQMxfZbggQEuLKDlgTIAOs+uhm4zn5TiSR9Z06Tq4i3aaYN5oUjDgRm+mMA9wcXF47DQxgObVHahcmLRlh6LV4J6RkXzZxxnQ5r+Go1vVrAtjpQYAMkeA/lVR9IQ63MJhZmSLDIsybxw5DhV3AEF2RzUOcwCQdeRGnKialPOJ4KtvK4rJiAODLZGkySuYOswkUv7uLU1hwYPWdckAKNs0XgWFhJNqa9qMZvpAMHM2hMepY+PsoAEDqJiAXXsp7cy6jVC4D0TRgsWFNkAgwpMgGYOYWNuw0Ix+BZU4lbrSFlOW5AJjIpWqzpMG5rNljqLhWaVCSZk8YHd+J1qPCNQy3eCSkgz+zTxtzrn40UAUBTI5IIgnjaddB7Jqptd0pbTBVKnAAErUgkmQLpCu+CItVxbiSZkQDHK4IMX42qrtRagGgmesrUICouDeVDKDETOsDvc0CqQ6tCuYeUPY6MZtTZ+GcUqFNrKiPSPVChMwRJTBNjc6Gp1+Q/Bn0XHk665f8AxFP7621OJhtJX1VZ4TIGYAJzATfrcedWknjwilkY4poNBguQv+RFoKIS6sjnlHzrK7Clmb3FZQUO1HeXLtsiWmz+790UoIVCUHksexwim7ah/J2+5r7wFJ+TqA8lx/3jWScluQ6dbEZDpUQo6jFMkxbij8TQDeLA538Soqy8IgkzkSZsYvNGkv5QRx6Zk9llIFBcfi+lLq4jOJj+oPlU2Zx64J9qiDq1yw90W3USoYgFWeC4InTRRgHNexB0jSruFcT0DJcIR1NdIHVAEjiIJPf4U9x4VilEkKy5YuoxMgaiBExRFlPmW5uMoGUgEf0ZmDoflzuSeKUWfIcUT2SuMO3PBJv2EvDj+L1R2uCHlmAcrKIBJAnICkwNYvrbxohgUfkzZuZSbDW3SfMeFDtvCHXuxDY1PBpFZ0UhbIXDzUvYDGGprWmOhEkQjTnDY1uNNflQjeFPWwYFoS9YfYQm3jRrFqjIATdKrc4R7YoTt6Okw3Y27y5sDhbjwtV1qrDNU9ik9O4SSQELg+tvl8vGiKkqDzWbTpMKPX0ylH4VS3daKnHD2CJ5Fd/umrTywX2FdXrP4TiJtnUZ4wCR2UuPGbl6pjjQhGm/TA7Ufca+dLm861JAUkJJSnEWJgXTedPq5j4UzPuQ4s8lA+DbJoHvCmwiB5t4/wBxc139QNJ2daoIsju9lptA5SuFEXNwbiV91tfVa+lH9j6OdyP4qBbUSL6aToNc/GeJ+NHNjf0ncn3rpdhd+Zvr6BNnH5Y61KRt+G/y3FqsIwTI9RWr5ClPyo/nm+5z7wpx33/1rF6XwmHH/dXb8cqTvKofPt/ZX96tUfOHWgVUfKdw9Ve8no/JT24lHvaFd7xZkj7Z9k1wfyfj8lT24pH3mxXd8QsZkiNVK7I1Pr5UyLFz966U0azcV5jn/Nu/bSPufMUvLxAOGKhmuHjCpJPmwJkCPHgbUcxauo5+8Tw+x49/ypdKyMGZSUnI/P8AZRzAN9dPZT3qIvCetChXk+cDjmIIklXWi2inEH4HwNM2MSVfRjwOMTx/RXiD8q45h9u9E4C3inWJQOs0pMqMiAoKMFMZo5TxE027n7yOP4phpWILiUvLXkLbYKYDxkrScxmQYI1JuYoYyGtorNrhdJI6RuX2Ce9qlBKFC/WVMH9k4L8j6qk2UOuRyK/uwI7PlUTjN0pkXUu4IOiCOAHuFS7HuqSIsoC82v4d1Mbks8ileC9xifPuWiCkEzr1LeE8KFob/MmJGZw6ExmUrlpc0TxoCHXVqIgnwgIEHtoBhVdInDlQ1RnHVByyQbqPonQWvcaAGQ1ojdiAd3oiCFZcK4oKm4k5gqDAn0eA5QD2c6mynjDQVBsU6mLBpIAsTFzE1Li5ThFFKxdWXUKFwR9XKCe7jz1PmxlZujJEEqXAGkhaE8Zj0SZ+cVI8QTJGnsS6mtKrXaGLdLra/o77ZT1lLCCpJBuUQPSgmxN7aDicxhlWGmT6S5yn5HLbnERrNiTeV1xrr8D+L1Ux+GzLTZJKUqPo9YSkgAKkAAk8bn1SGtFCqjnXgAqDZ6yQAQmGiOqADqbEco0n63ZV0ukHTkPrRHuqqyyelkpIJUEg3iEtrNrweta3KruS88dYi88v50Ds0QKuYVvq+s+wkVlb4b0RWV1Fy49tBc4ZB7G/vilNXoHsWf8AGn40z4ozggf1AfBU0qYtJBcMkBK1dWTl9MGdY48uArIAqt6I0AKIuGUk6dds2+238jQZpPVV9ke4j4UULqS25Kkgjo7AEyJJJtOkC3bbSqN1FZCVAEAeioc+z3UEII63K9M5prjs91b3Q2l0eKmScykoi2irDj3HsimDDHzDcawdP+X8PdSrshpfSpWUOgBbaroI9Ezx8PVRNGMxHQsoSyQUJIVmKRrl0g30p0mNFjupom3d5yGGSATKbDv6S/cNaEbcPnHySTCU3iJ80g6cKl2ZtBxtllBbJKEwogiJ62mtpV7ao7RQ+6XDkSOk/WUYAQEfo3NiaoNjNSKbdm0KSMap/WEyCSLTEm2kHvoFvGgKfaHAMOmB2rYFvUPZWytuKV/RK/tgfCqe0XFuuBeTRsojPBuQZmOwVYaKHFLDDXJabsbT868nKBkLTYuTIK3jOmtjbs1qjvLtFzCw6lsENuMFBKYzLS0skSDmUCb+rhW+wtnOsqfUpKVdKoKR1lDo46UCYT1/zpPC4qTeDZq8WgIUUNQoLJSFEkhCmx6RiIV7BTGBjJS4ZGiEse4hGth7ZOJDmYAL6Z1rq+iS0GmyoSZANiAZiTeod4BMT/usR3+i5Q3Yz4wrakF7DqUp1TpWspScyyCoQFCASOEa1W2ltZlxQLmMZTCFohC0AQsEE+kSTBI1pVqYZpWubkEbG3c0Z2w8BAm6wYF5gKBPDhbxFGNgYxKw4UmQUIII4hSnQDfupF2jt3Bu5S7jEqyggZYEA6+gm8215VZ3f2vh2830R5crgKCc0wDYkKTZIK/SiBJmjs8AjDXUN7GuGGP+FL3FwukimGqub3tA4nFqPDB4Y+vpnBSN5Uz+UN/ZV96njbDJb85iUkl4oa/OhZXBKkpKQqMiTKoiBOl6Q/KafPt/uz941aZXtsR1RJLbsRxqi24igMK0SQB9JST/ANRFd4GVRBBBgmCDIuf51wncrZqHsBlcXkTmUZkD6+l+dPe5mEa2elYblSXHEq6uWAEpygQkX4nNaSb1zJmMe4OOqmSJz2NoNE6rV1FXnzw+8kx4UO2s6l9CFCShbbmoKZClNp0MEE34e+oGdrjLGZbmZ8KuEDIgkEpGVVwm/bevNrYtCUICFQkBCAglYP5xEQk6gCTm1ATqRpZ7ZjsAQkBjmmpCRPKrslth7CBtoKMOARIhKMgQCTMhIJjlmqLyaNn/ACgOqAAp8zfMqEuCT2UQ8sToLuFh0JT52Sk6kluE2twod5L4O0cwSRJfJPPqrsOwT/7qXeLktKA0stP/AHs2DYCedPLYek6Kavxd+6nl31b2GbgmdDx7QBGgHCwrXEhPSN5QB1XDAEcUCvNkYpKUJUQYKAer1vSUmOJsZB140xqyHmteHuttsOhsqWo26ytPsAd5JFu+gGynIbw6jP8AqyJ0FylJPjPdY+o/vEy26ysqSTlKheRcXkevj2UuYfEZGmkmCkobAzEC+UAJuoSfVUHNS2lAruPwy3MGENjrZtCoTaRrAk9sUR3ZwZQEJWBKUuTxuXnNPUKph4MtoytFZJKQBEySL6Aa8udT7D2wM7edKsziG5ypkJUpTpIJmwk9tTcOBRPtFWGPSteaYHPTHr9Vqp41+H0jMoGEDKG5CgSZzKykiNR1gBxmatKPnPUrh2J4x8aHYpf5Z6SR1Ui8gq+sUi8HnYfpToKcFUKtuKks8oWfZH8VSZh8qqpVKkSPRSoDtHm7+M1ZjsEfGkpykac6o7hy5VlQrtAmICfcO2vaNcuRIxITggpQJCWySALkJJJAHEmKWhve2FZUYRyYzQrIkxIE6mi4cnZx7GV+wE0i7QTGKTyU2feT8KzoY2vJqrVotD4y0N1CY8Tvx0aSo4aACBBdE37Ajsoe55Tz9XDJHeufckUPVhw4QhRgFQuOGse2K22xu+00wpSZK5TEnt5d00/sIxolC1POqsK8qDvBhof2j8a8/wA4+J/QZj7Cj/FSmcIqM2Uxa8c9KM7ObzNj0BaJUUjxB18KPsY9ikzSbUZe3txxHV6MdzSf4poU9vvjIB6UAHk22L8dE1A0xmYKjFkn2D8Wq25s1TiXVAJyqCAABcLBEFPK0i2tEIWjQckp1pIOJPNQf/Kscf8A7Dg7lR7hVnA4/FP5k9O+VD9ovT1GquysOSFJUIUgwQbEdmnfTXuix0eLbiOvnQe0ZFK49qRSZHNYDQZI+1pmUjYt98KKXHHJBiFLV8TVIpPGugb6bK6TaBKpCFNtjMIsoJkewULd3VkqKVdVIvOul4HypsTrzA6maC8DqlEiOHsrZtV6NYrYZUwp5JEN6jjGbLcd5FA0mmg1XHyTRs3ZrbqQVKyniIJHKi27aUYbFCFLKVIXlKQAQoCY1umwPeBVDYQlA42og2x+UtCwkODxQakNASy9xCt7y7cU9iMKDYIHKJUVAExJEdUW4XoV5Sz+UN/uz941LtlEYtkd33zUHlKP5Qj93/Eqq0gpaBxVqIk2c1VnArjZaftq++aV149xCvNrWg/qqKfcaZtmIbVgmm3HeiBzKnIVzClctNRrWjOyWmlZ1tLcbAlKHFdEt2/pZEyoN66xJjtFDCzFxpmSmyyANaK6BD9n73bQkBDi3OQUkOeq4J8DTV/nCxmHT59tvuGdBv2SfaBTNisIzh8M4jDIDT8IClQUqlehCvSCbKgDSNBXHcfiDGRRKlJzBUkmTnJm/PWpdBG7NoQNle0Ykro+F8sjRgPMLT2gpWP4TRjZm/GzSsLQoMruM2RTZE6iQAL99IGxNm4IQrEKehRABAQkCf0jnlOnId5ovtHD7OZbCy83cdVpghxZ+0oRH9zvVS3WJo8NRxRNtTtV0VvaTWIILeJSogECFtq1g6EG9hfXxonsdxbCyVK6RJEQUxFwQZk8uQ51827R2rnMNoDaOAF1etXyj10S3fbx5gsOPoSLylS8om+kxMXih7GZmIfzXX43GhavojevaQ+iOFuZIUAiJVmMibEwn5VzlJxDiEBbLikpKDYCJToeFLGJ8oOLw/UL4eUNQpKFD1kAeANW9m+V/EAdbCtrHNBUj35qhxtGdB1vRAQjBdQwO0UOZOlSQEkL6yD6SVJIIibiJkV7sbbgYwzjpgqS0yQhRKSpUKUU3vIKo9VIzHlkw5s7h3kHsyq95SfZRbDeULZzojpQmdQtCk/wx7aHt5mnvMUGGNwIa5MGG8pbSlIK2VpUo5RlWhUSQLzlIm3hTQt0dO/BuEAECPbBN7DWO6kPCYbAvEKbWwoggjItMyLiwM+NNL20XVcU3GuXXtm1PFvj1BCrNscozIKv4ZUPFPENqMcbqR/KrxX1SROp1/GndS+nHrDynMgOZAT6Wl5PC+gq0jbCRILahPIJ+Bn2UbbRGRmidC8HJF/pZFjqNYMCsoaveZIJCujkEi2ZQ8be7x1rKd2jNqC47YuQbOObAkfs3R7DQjD4JLjLq8gKk4VLiSQCRDiUKKTwnP2aUT3eVOEI7F+6q265K2GwLlzBYxqO1KemH3aqQGjiutza3Dsr7IbjYDSCABBaUYA4oE3AGpSbRzvM1m2lENlQsQpJB4+l/Oqb2LKmssaJF7fVzEcJHpc+HhvtJslpauEZvjVqmKQENcB6NJ4SPeDU2yxBWm4hStNPHKYt2ir2PwCk4d05ICQkjMoGIIKojWY5WoVg0BTywct7iRPAG3bbXvqA68Cmht0qbZw8y6ntWPFK+I7udHt2z+ZVpDjKz6rk+ygOx03dTf0gBNtcwvE8+3WimwlnoBHBv4KT8acMwqdo03o5tHYKTtEtpyoltRJyk5lIeeQSQnVRyirv+TyjFMLJk9MkKAbyCClSZieMjhxrN5MYBtFCycqVHEJVaQU9MXLgGSCHL1HjNoJXicOUHqh5uwCkiFLQJ61zMk8b1n2kEvI8lZjLSyqh3yATiUE5sp6KQkAm+dNgSJPrFY28kpcCekjSACBok5oTmAnnmnuqDflZ6ma8hvUDQOuDSINo1BqshwoU6lMgcQUpSZIHZ6+Bvem2apjaEEeF8nb7Kps/DJVgMYPrZWyntlwBXwpaG7jivRbUSdLGnryfLhwdrzCez88gmugNPYheGKvOB3pE6jrdGFGQJJsQTfvp8hpiji1C5Ju+yQ3cEESCOIIJBB7jREKjENEi0Od/o1fWj8qxY/4p/wDxFaVGMOn6Vh0DU9LJ4ejRNdUgIdOKD7VH5W13J++aq+Uo/lSP3Y+8qru0m4xjI1sn/EVFUvKX/raf3SfvLpEn6jmrcX6dPPkt2Vh38KlOIYS91SUqP1IKyeIPW6vgKVnWi3iXkWiFKmALqynjwuR+Ip68kGG/Is+aMqCI55sxk90e2kvF4cHF4mxISlKQLkjqqVzBtknXh6qdDlxPqUqbxcvRMm33XFIxikrylKGQlSiBlAcdBUTFpBVzOnZXM8C3JPm0uxJOaQDcDMYIUbkWvrpXWN+dnJGz3lpz53C0lWZWb0HIATyTdUDtrlmyDlLk8EkH+2jjw7645lcPCt8QpfQXccM9GnKoyLgGBNxHA6RUG1dmoZcW2tc9GABA9MkkkcYiw+VWcUmWEkji0NJEdG3HHvtbvqLeLEJViyTCxHFUgxaLRppEQIjhRZpbUCSyVaCB+PGmVlJ6NUlVmgfSPLlyi0aVojFtwo9CCQDGZaoHKwAnukVsh0FpZ0JaEQLcuXx5a6CMQmihXuzt1OklbjzCQm5BeQMo/WvPq99a4/GNI6rR6ThmjKj1ZokeqptsY3Mz0eUANhQSQdQpYUfXM8eNLvRm02B90T7qAsBNSUbXuAoAvcSM5km/K/yitFNADtkcfXW5BVBjS0AfieN62xKMqRNiTPqj4/jWi0QkGtVCDTpu5szEhkOocdQFejlWtIyi02MXM0lAV0XAeUrEBCU9Fh8iQEgBCwAlIgD0+AihLL4oiD7mKm/y5tFrR5S+AC0pVPeSJ9tQu+VvEsr6Nxpl0j0ozIIPKxIB9VbY/wAobuR8jDtSEICViYbUselBmTxH2R2yo7J2e0vL0jgQVrSFLVmMAm5gAkn18+dINmj1amidxyNE7o8tIi+EVPY6I9qKyp2sFsxACRiG4HNK59fV1rKT8LH/AAPMo+2f/JDt0lSzHf7YqvuBigPoXZiHGz2h1ooj31JuQqUR2/KgW6+IKEoOaA3iWlR/zAJ8Joo83dbVXthoxhWuHbSEQoqzC0RadNavNpz4Yjm2rxy/zquUBLj6SUjKtYEzNlEcj/74ir2ymQpoX5j4VZO1VK4KwtZcwi7DrMnif0dbClHDuqDgInrITp3EfjuqbArJSUkkwANdOFUmVnM3zyx4Hs766OO6CrD5Q84K3s9Skvq0mytRwE6z2c6M7tiWsveP+4OXZahOFn6UJ1I7TwPMzRbdn0VjkXD4QqnDMKlafBVF961edZPA5r3k52mF3n1+2oU4tSnGyok5VsxPAJcSfn41m8z5Upg8IZj/AKAQY/rIPrBqrmsTyv4X+FVpx3lMRww2+6L76NwUTc6GYIOV0ag2IvpeqKncylE5R1RolKRx4JAHso15RW4CSBFnD687RmgLXpf1fnRWOhhB3osnOHWSt7lOgKaHE4trw6Rr+dddVmy/Wm3GLdbmrSYGvqrimwcWGg24oEpbxaSYuYCmiQO2xrouJ8obCFZOjeMpzCzQ0PartmnEY0RMcBWqWCj8qxZ/4l//ABFVRTbGM/Zd+7FT7L2kl9zErAKQvEOqAOoClE3jjevXWIxTEHUODt0H4mlswdjtU/dCdtj/AEgz3I/xF0L8pJ/LB2No96qJbZ/2k0P1W/vqoR5QlzjD9hHxoXj/AFHNW2fIO9dQ8lTsYEpj6maeUBMD1yT/AFaT9ksdfE6jK5FjKoS2saq1Gs9nfTb5OEkYFSutlDMGIiejQb8Zge2l3AZAp5SFpJUp0qaAWCg5XEgkKTEASZBMZrxenQDu8/VLn8XJMW8OGccwq0LLSWS8rrpK+kMKz5QhSAMxkDNJESb2Fct2avKl5XAJk846RsmO23Md9Pu8Lyw04m6R9IdI7jx7Z51zpgAAFURnE9gvPuqHDvKB4U3bewODdViVMKUAXmk4dDaJaVmjPGbTrZbQRERmCiUi1oz7RdCnMkpInM3eYt5+EqH2iDoeEVQff6NCCCQpCm1SJtCWuPHuGl+diG1ltpLWISltwvl5RCkSjKnK2AEm+oWrhGbsqXFC0VBU22Nk5GFuAJKcsAjD5CbjrZm1qbkRE8cx52GM2YUBxSgEWuZF+B53v315tPHh4LV0SEKKVZilSznmAJClGI7KxKx0PeUCITMjLPGY10HKTQUOFUxhzottqAZCCf0B4k391C84SmQJI17J19XDwontnL0YyIUmQ3OY5syzmlSeSDYxVjdxluVdKYT0Tkm3IJ4666UEjroqVYjJc4lqXxjFdnv/AB/M1FjXZgnW/wABVprCpImY5FX1uwxMGO/41R2gbp7jTBTRJeX/ALitAquj7nKjBPX4rtHHKnw0PjXMga6buspIwDswVEri9x1bmOIsBTGKvLkEu4k+bxieAQwr1hTaR98+yvEYdIZYUEnMXbqvFkBUAzE3Nuwc6nxOF81jnJtDDcccxWyrwhJrZ4eZwyYNlOqB4Xba7dZ1txGvATmEeiJsPrQkBCXVJiZTliTcxroSRr4aVlXVNr4ZiLQUtLIjhcKSJiAba8Tqco6pl1UNxF2PePhSxs5yG8QORzf2VTWVlUYvG7gotnym9aojte2LfHNaj/a638VEtgK6ihyWfnWVlOHgHBVQl9hOV1af1ljwUaGgxl7FLHtFe1lNCludVc6aH0KAHOATcg8z8qM7sPQt0cyoepSKysqUu0eAqfauJC0NwCMnRJM8VddJOtxcfIVZxWCKW1EkTlNr2saysqvaT3wENmFWE+fsjm/hK2goxZLseDar8tKBYRsqXbgjj66ysoLGaWeo6xTGd6ZwPl6Kpg1zhXEjhiSf8MfGi+J2M6txBS2SnIRqjWANCvnf4cKysq43MFA4YlUdhNraLyV9UpdXIkGDN9LeFEWSpx9tQuEJc15kADt/9VlZSZXlgqFcjjD+6VHjN3XnMa28jLlSEAgmNFEmPGljyi2xyh+oj3V7WVUhldJLVyuSRCKK6F1PcEpOyVoJIUttRAHIMoBv6zSVhPo7a1JbdWtwAhSFJKSmykzN0kBWS+aTcwKysq9AaNCqzeIortrKWlESAp9xUFIBExyJnv8AZXP0KHRmQSOzuUB7SKysonZoW5KztRMNpH64vJjRvh+NBXmI2kQGEpjqNrmUgg5nVK0UCCNKysoaVIUMNGnrVeYrFZm1dRCTb0E5ZuNQLeAFTuv+aQgAAFaFTfjForKymZqApdrPZQgxMDD2PY0k/H20NxLpRmKZyLBCZAkDiD2iwnsrKykSDvKxESGFV8JiChV5AIjgR6xob1U2jGYRpHzrKyuGdVLvDRVYp/2Mk/RiYtCp7Ne3u4GsrKJ2SU3NV8c8foeLH/EMzpxSki+p9E+2qWCStRZQonKQSmYMBXVnn9WIP6NZWUeqBdLf3AxClEh3Cm+qmlFRi19ZPrrKysoalXO7s9fuv//Z">
            <a:hlinkClick r:id="rId2"/>
          </p:cNvPr>
          <p:cNvSpPr>
            <a:spLocks noChangeAspect="1" noChangeArrowheads="1"/>
          </p:cNvSpPr>
          <p:nvPr/>
        </p:nvSpPr>
        <p:spPr bwMode="auto">
          <a:xfrm>
            <a:off x="557213" y="-1012825"/>
            <a:ext cx="4600575" cy="30670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data:image/jpeg;base64,/9j/4AAQSkZJRgABAQAAAQABAAD/2wCEAAkGBhQSERUUExQVFRUWFxgYGRcYFxkZGhcYGx4cGhoaGh0bHygeGxkjHh0XHy8gIycpLSwtGB8xNTAqNSYrLCkBCQoKDgwOGg8PGjAlHyU2Ki8sLCwsLCwsKSwsLzIsLCw0LCwsLCwsLCwsLCwsLCwsLCksLCwsLCwsLCwsLCwsLP/AABEIALcBEwMBIgACEQEDEQH/xAAcAAACAgMBAQAAAAAAAAAAAAAFBgMEAAIHAQj/xABQEAABAwIDBAUIBQgFDAIDAAABAgMRACEEEjEFBkFREyJhcZEHIzKBobHB0RRCcrLwJDNSYmNzwuFDgpKisxUXJTQ1U2SDk6PS8RZEVHTE/8QAGgEAAgMBAQAAAAAAAAAAAAAAAgMBBAUABv/EADkRAAEDAQUFBgQFAwUAAAAAAAEAAgMRBBIhMUFRcYGR8BMiMmGxwRQzodEVIzRCUgXh8SRDU2Jy/9oADAMBAAIRAxEAPwBX3pZzYhGp6iuXAjnQjAIBT6z7T2Cju9TQ6duRPVXy/VPGguzPRPeff76zmnur1FkzQ3eHBqJQEJUYB4Ty5cKFP7LWhGcgR7fCugbFaSXF5hmAYdPWE3GhuDpwPOL0B2lhi4goBAJWrWY1B4A8qY2UijUNosDJL0mN6n1AS1hsApcZbzwvNSYzZa2h1xHYQR76IfQFMy2v0geRETwIIBB1qJ9grTlGpIirF81WT8MAzLFCJrJoxh9iOpKSoJgnQmfx40ybT3EU1hUvZ2yTlKkZLpCtIVx1E2GtMDmkVqFXNnlBALTjkkdlvMQJiTRZe7S0gkqRAtxN+URRrZ+wEoQpJyrUUlSVFMZYSVESSamxq5YUZ+sD/dVVV09T3VossFxtZc9iu7A2A0WwlxptS0rKSrLM2CuI7YvXOnR1iO0++uu7uCQ5+9/hRSD/AJNS2tZUM8pzDq6So/iaKF21BaoKmjchXFQ7M3eS63nzkXIiBwj51rtDYCW0KUFkwOXbR7YYHQmLDpFACNOqitvoaXVBtZORR62XWNTE2m1LMjg+lUIhjuZJXY2ItSAsFMETeZtUj2CbCEmDJTJvbiaaMds5LAcaQSUtlQGaJjW8AA68BS86mQgc0p91OvEruwa1ooMSqOynPOJ5SKd/KMiENjkQP7lCtg7uNuBZVmBSuBCuwk8CZohv8/naaUdTlNtPQFBIO+0oDC+OM3lW8m/+sO/uT95FD9n7MTiMSpC49EmVKgJABUSTmSNAdTV/ycGHnj+xjxWmtd3ED6aZ9GOtMRlyqzZpIGXLM3mJi8U2AVtBrsVWY0s3FQbc3ZbaKUoyKK8uVQXmT1lFGqVqGoNLr2zXUKIyqtNwFRbXhTxvJkGJaDf5sKZyRplzg2OZRMkkkqMyTIERU+NROFxKyk9VTqSc4sVFwgRl63oquCK2hZWytrksZ1pdG6mao7U2C7h1AIeWcy8ghTidEBZPUUTpA46z3B8Ztx5EBt58KMCOmcOveqnDfUpQ4MylAdI7pkgKLaANANSbmSYB14g8Luw2vDfSpXnzuRCk5ZQTFssxYcaqtgEporDrR2RFTnhxKGYbbe0lLCEvPFV7FY+qCo3VbQE+qriNsbVAJzKITcylo+8SfVV3E4JDeMaAKspLoIUBmQAFi+WxOWDa02q3tFgoMRyIUNFJJE68wafL/TYQTTTaAo+OkDmjb5lA/wD5htFOt+9lPwSK9/ziYsWKGp7WyD7FCjR2Qvo1KyE2BBlMAQZm/d3QaWn8EA6lWU5gsAyfrAixHhWc+xxaAfRXRaZNpTDgN6cc64GxgkqWZgELb0Em61RoKLvbUfQOuw0T0fSQhxdhaZlNokaTT9jXcziFK9IkwkGREG4J91LWKwSejdWqY6MJImAUkAkHjNokRYnvph/psVxxpiFS/FJRKxtcCk1zyjIQYOHVPY6PigVfwnlaYHpNPDuKD8RSNtJpKF5YkiBJFye7h3dtDHlVnCyxHT6rWNokGq68x5YcJ9ZD4/qIPuXVtHlYwJ+s6O9s/AmuP7C2I7jH0MMAKcXOUEhIsCo3NtAaNbP2IvC45Lbik9I2spUkSRIMETAnjpUiwxuNMUJtbwKrpg8p+A/3x/6Tn/jWUjY/D5XFCND+NKym/hce0pf4g7YET3vu63qPzgtr9WaCbMFj3n3imDfNeR5sx9Zz2xS/s4WV3n3jl8Kps8K9JZAj+w1eccub4d68d1tNKBqsUn9ov3j50W2YoBxeYhJ6FyIURJtA1t3GB2cxGJMJQf2yvvIqD4gtACgr5KHeBEPqgRZNuVqqOemm5+r28aIbebAfTFwQnW03M0OcPWHq586tOzWE3IcEVcTdPWUesNe41exONdWyG1rUUJSFITwsrLeBMABWptFUnp6ukZhRk4UBmQT1mFzPDrAwLaTyPE+uqTotuO7dFRrgoWLhsHiFCCYBls9ltdb91ri35OGV3J79D6qJYcSlmwPWAvPFIHAE+FDv/rL+yj4igZkl2kY9bU0bvPAJXPFwD15UUrKaBdIOnR/xKpm3eR1THFSFa/qp7Ry7aXyPPK+wfvKq3Dks1wq416wUey0dRUWHSH7qKlZIS6knSY56iOHaYrzZqeq59v8AhRUWIXlIVrCknvgg/Cku8aWBhRXdsYxDgeKLgrWoKiJEJEXvqD40sO/0f2U+6iyfzJPMr99CnDdH2U+4VYChwoAEz7uei7+9P3TVPfc+YYtwT9ypdlrWltzInMrpiIzQBbnxHzqLfhXmMP3J/wANNTJnGutXyutqg8nZ869+7H3p+FR7IQDiXASUgoglKM5AKSPRkT3zbXhUvk7HnH+xr51d3RIGJfUSQoBAQQL5yDA9JMyJtmGaAOtOUss5paTuWVOK2Ub1X2ulIdZCVFSQWblOU3XJ6s2Mk6miOLA+g4kgD84qNRA8/p4Cq+9sfSGjJKlLbzgqKilQUBluSRH6PCY4QJsSr/R+JF/zhOlv6cXOk30+VekhNWE+S87OKPaPNSbxYnpHm3FNlt1T6gpoqJUnKjKJSoiJg3yjvNb7H/2Sn7WIv61V7vcsreBbg/leII4gjnYjNbt4itdlmNlATcKxNv7Qn2VRs3zutqs2wHs4z/2Hoqe1cSg41nKoEAugqASqZLhkwEpVIIuLRHdVzGqGUJCkKGZMXIUk5k6BYEg8gTzoVtDDAYxpKBwUYmf95x7h7KtY1ghSJsc6bXkXGoi3ritOcAXgOsFXdXtGdaq+6lHRnq4eYB9JYN+GsSOIpadEuJ4DpU25aU2vZ0ohWaQB1VYebxMTHb8aUi2enRYxnRw/WFZOZWkTQFdKRiCca2kKlICyAddDfQAj18K9xh8w4f1J8EVp0ZG0Uic2Rld7xYHSeF6u7FX0ivR6qXkIM3BiBOkQb2vV6SgY4DYsIVM0ZpquSYhCVYggspMqgqJXMnVVl5ReTAEVaVh2S62XWgtKyZCXFhWUFaDfQEqQTx+TDvEiF4gJACfpxAAgAQDaBoOVDNqvmMMmNQpQEiwSpaNNbkKVNvSMTVH4dgbUrTfaZC6g2Hh5ro+7m5+z2WnH8O3Kw2vKtS1FbeZpyQIsD38yZ0nnu29mj6f05K4+kBAsiCrqyD182hBnLFP25mMUMI8MqRnCwoG9hh1q6vI+NL21dklRcUSRlxAeAvATnbajsMzeADz0AX2Ya5Mjlc9gJOOqW3+sokySayrG0x51WYXtxngOItWU2qhEt+E+ea5Z10tbMVAN4ufeOw+6mffww60dIcV6qVcFor7R+FedZ4V7mxCpoi2GgqOn5pz0QRGnOguKP+IPviiLOIyHScySnxihu0LJV9sffFD+/ktSUXYjucre8JGds/qCe+RNC8Rw7RRreZmOgP6TU6RFwI7TbWgji7DsFW35rz9KIy9hyEgzxT7xR1KZYbJuOjdTxEWUYnsgGOygL7hycYhJn1zy7qJDEwgAuIypCrZFyM4IIJCYtNr+uqrswteMAtw0PsVts09Vg8ltn20IUPNR2EeFFWeoyk3soEWIBhShPsjxoVmludLq7hc0tim0jEHrRNG7LJUnh/RG/agfL8cQKkkvlKRJggCw1WrUmwHMnQDspi3NclB7EMfcpeVilNvqWgwpIWR6lqkdxEj11ciWTIaBxGdB6LfBYdSOlSoQQscQdUIIIIsQRBntqDEcPtJ94qfZeLLodWrXMmOQAQlIHqAFQ4xJkfaT76S/5hSoSXMBOahSjzCu9z30HV6SB2J9wo2g+YWO1fvNByLpPYn3CnjJGRUhMOyPza/3/wARVbfseZw/2U+xtPzq5sZwFlRjV62oi4Pr/GtUt/R5rD/ZHiEIHyopM4+tFFr+UtfJ2m+JP7IfxVvuu3OLclS0gCT0c5iAn0RlBN+JAVAk5TFeeTtNsUf2Y/jrbdRE4pdgVAhSQS4AVpAIno0KVAEm2XT0hxZZf1Lt3ssi0fpm7/dQ7bxRcxKFEoVLrXoBSUwCkAJCgFWAAk3MSSZkksT/ALOxH7w//wBFDNuOqVikFZQVF1oygEJIOQgiQDEEXNzqZN6KuonZ2IVyXYxzL3GvSRmjDwXnpRV7d/3RHfB6XmznBl/EGSeRA/S0EEAk3CfVVXZyv9FR+tifer50qCz7fefdTBhninZKCOLro9RXBqlAy7OrVrlrDG2n7lA1jZ2gwtKVmM3VkkzCzwkxB9hoptTEKehYSAApubk6FIhI0GgJMTfXhQnZF9osDmY1/ZmOB/HjR3a7SgQZGUrFgqx60jqz1Y0EC4Jmr9ro2R3BKbUlirrZypnpxJ4JKj4x+PiJYu5hxN1OoP8AfAvf8TRt7owgKLaItZDxm/MKkz/OguzyVP4UkiA60Bpbrgmb+vhWaMSN6uPwadxTxiMYlO0H1q0S08kAXJMhCUgcySAAOJq9sLqoP1ScUnUcbwRxIOoMcfFfx20Ut4x5wp6QhvEFMX6xgZtf0Srjxpi2fhSjIi3WxjZMTeeel47KtykEObsAWOBdfG7aSkneFyHHU2/1xRN7zB1Hia1xLCFqwgUQPNLvpfzse2K028qyzw+mOkWP683nu5evhU2xj1NjBOCQMkKm311gi/DW+nbSSe4VZLavC6ZukcuGcSkDRQiQJP0Yqi5AJnv4ntFLH4aEYlREdVq3CenZkwLTYieNXtguBWHxCknqy6bcQMNAgx4GlfeB9TbhAUkpcW2mxVmTLoVkNgMvUkxxikuFXFOhIDGpc2ksF1UXE9te15tUy8syTfjrpWVwyT0Z8opu2f2qvcaV9mozFQ7fgKbPKHhnFJQWkKWpLskJEwMpHxFK2y9nvjNnYckmfZHMV55lLi9fZZgx1D1gpX2YKYM8eVDNqr82v7X8dMbeDfSQU4YHUELykf3ib0HxG6eMcChkSASTdQ4meHqrhS9UnYrtptbOyLRiSHDmr285lrCn9moeClH+dAHW4SDPpTR3Fbs4xxCEno4RMXPEX4VAdyMUqAVNiPte21WC9pNarIdIccNqjedHQT+qOfIVts3aMDFJXJQQTYXtIsrhqPGrCNxHynKXExEaH5itzuA7JIeKQdQBx4/WFLDmUIJRyzueBQcOCg2fifyIEn9I68lK+dUWcaC361e8/OmFvcdYaDYcsM3DXNfSeFaNeT4gEdIbzwTxpZcypNdU02h1xraZAc1PultRKGzIPosC32Fc45UExWJHSuGRo5980xYPcstiAs6JHD6oIHDtrUbgmSQtUmRcA6mdAkUwTMBzVVt66QdUK3dV1HgL9ZPjBkVrtFRAntBHfIimDZ+562QoBwkqIJlGkAi3jUeM3OU4IU8oaGyY0uNZpLntL61Usq1gCWUYjzK516/jJochUKSeWU+401HcVkek+e2VoHjavXN08MTKsQn/AKrYmndqyn9l19yr7DEsmbedJ4fqwKp7/ehh/sj7iP5Ux4TZmHbRkQ8iJKvzjajJj9bspd8oiI6EcswHqCRHqqe0D3MA0+ym0PvQr3yeKhGK+yn3OVBu04C49mDpSogK6EgKgFJOoMi2lrxer3kxwQdGIRMFWUA6wShzx7qOYfyUrbBCcQDJnrNcfUqmwzxw2hxkNP8ACzpo3yQNawdVSptx0qxiSYJL6ZgrP1hxc65McVXmZoniHQNn4hIMDMSEnUgKdGs8JvbiL872I8mWK6RCwtpQQoK+sJgzxFqmf3Wxgwa8PlQSqSYIJkqnXlHxrYZb7OWkB4WU+xzXgbvWKR3Ey6kfa+FHdmwdngG93DHbnXB/HKpsbsTHqdQtzDk9GkpGUIH6MejrpyqJOEeRgktFpwLC1z1T6JUTrppfWpgtMXak3hz3ILTZ5C1gunBw03qDZ2JSnaDClCU8Y/dkTqIjXsjjFMm8OLJWgp6PLKesmc4AEpN+EARwtwpZOEU5jGyltaEwpUFGWCEKtawkiBPEiaJYlxWdN0gJV1YIzCUkkJhRIFgTPHlJq9aZI3uc4Eaa+QSw14c0URDaRT0eYHhYklV4tYlftIpX2OCcUx2uJ9kGim1HgECMxVl62ZCddbGJj11V3SbQvHYVK1AJkk9gCFHhPL21Qb3XDerMny3U2FODmBQ7jcV0iQvIw+RNoMoTIg2ME0cAPStj/iE+MCKEPPNpxeLyqUfyZYJUQZUpSNI9dSYfajn01DcJydKpYJSSQtNhxjLEWse29W5XAMJ3LIDS6aPyvFJm1XVdI6m2UPumALyCeMSR1udVcQ4pZYQoDqqTlgySglUE6wZzW7qk2kvM48f2ryptpy9ntqgVRiGTJ/oycxmI1Ghi5NoPdVS0PusFFoQx3nGq7NuEhCm8QlaQsBxyJBGrKJm/ELUDNJG8SYxToAUfymRxSkBzLzsQOY0OtPPk0IKcQZBT06pJ0joWuMRx7KRtvYlKca8ggyt1agctrPKTE997W9dIgcXGrinTMDQA0IBjFZlqURqayvHgcxryrNAgqm3frb68K1nQlKlFYT1pgAgkmxF7DjxpKb8ouLVcNsn+qs/x10Lb6JKZ0k/dpN2dsVtCmzqXICgSIukqnQwQRE9przLHMA7wxXpjE95F11EKV5T8X+iyP6h+KqiV5SsYeLQ/5afjNUd6MDlxboSIGawtyHK01Hht31KRngZTxkT3RrPCrgbFStAqREt4tBOCvHyiY0/0iB3NN/8AjWI39xyjAeE/u2R/BWzO6DxEhskeF9ePGKJP+T1SUNONuIWHEhQ+pAIBuSYJuBagL4RoOS67JqTzQjFb5Y8WU8tP9VCfcmqad7cWNMQ4J5GK6oN02sVg2GiEocPpOBGZXVDgImRqUxrwrn+9e7ScA+23nLgW2FmUBBEqUIiTe3OlQWiKQlt2h2UXPa5p8SGHfDGf/kvf2zWiN4sUpQnEP3P+9X86fW/JWVJSQ6jrJChKV6ESNEm96r7S8m4Z6ErWCHXQ31JBEoWvN1gP0fbThNFoouP2oOprEqwzjicQshGT+lczEqVljWJ46xB9VBsKp145S64FX9JxUW1kk29ddO3d2allxpBPSJUqTmQBOVDqhIuFa6/qig21lD/LsJSkdVgQAAJKWzw76QLT3nNAyFfROEVXMDtcPqkN/Zbs9U9J9hYXPdlJ8NazZmzS+sNp9NRgDmeV675gkQhRt1iDbsgiDEjn2E1znaW7L+GxycWqMi8WCOtmV11lU8TprN7+HNtl5lcicvPySXRBr6ZoK/5NMYLdEZIkeiR4gwD30uKwKkrKVJhSSUkciLEd813vazqT1nFQEKKRCikamJggk20051X3W3ebLLy3MM26v6Q9d1tJV0ZWpSVDMLgiD2g2rrJanTNxz3e6iSMNxXMd1tkrWVLQApLSStwSAUoEyb68ba0R8pyQFtxzc/hpsx6Us4naCQlLc7P9FIgTBSIgxoPClDymtkON9pcjxFM/3Rx9EYP5ThuUO5E9BiY4Qf7qh/EaoYza+IS5DTrwM2CFr9gB+FFtyExhMUrtHsTNN3kj2coYnFOLyEFnKAFoWZzgxCSY0qAKzOKaXXYGhI7G8e1kf0rw/ehJ++k1bR5TMe0IUtpfe2PDqFIpk2putjnCT9HWkSbqjTxtRnc3cU4ZLy8S2npFQGyQZRCHVKiRxIT4Udxrs2jkkFxGTvqlfC+VPGBILmDRH6UrbB7s0/GrifLA3PncKsc8rqVexSU++lzeLFKWtQBtNouTzJ+Zobu1sEYjG4dp0KLbjqUrgwSDrB4UAgidmExz3tGBT6z5VNnOHrtvJ72kK+6o1bRvdslwXcSnsU04n3Jj21PiPJPgUhCUdMkrUgCVoUAFKCSbATEzQ3F+R5pKFFLj7qwJCEoQMx5COPqqPhmaVHFR2zhmrqWdkPaO4a9o6VKCfUoirGG3FwfSBxlxSVpukpWFxIIsBI0J4VzZ/wAn2LnKWFg8UgSb8729dWcH5JMYtOdCEmDHVWgkEagwbHS1S2JzT3XkKHOaRRzQV0cbkBKnFhZUpxGQlQFrzIiOt21VO6zqcWjEJWmEz5vKQkkmSbHX1UkObkbUwwKh9JbAEkpW4AB2kGIqsvbW1Gk3xD2UcVkKHisEmmF9ppTtOYShDBW9c8sEw7X3AfWt1aAjrFxSRlAILiQkgq1KR1iBGpoNtDc7HdI2tLTQ6MyIEA3zAqBEHw0qVO+O1WvTTm7FMEe1OWugblYzFY3CKfX0LRDqm8uV0TCUqmc51zERHCgv2ryPXBMuQeYVrcFPRsPt4gJSp1xS4tkjo0JvBEXSq3dQHbuyWw6VoCAzkdzKChHTJxKg2QCZPVUYA1HPWrm9+9v+TVNJfbLhcCiC2rQCNQtIvfSaCt+VfALPXbcB5qaSfalZPso22mdpq5nJAbPDSgdzSntF8JdUEHOkGyoiRzivab//AJnsc3KUT/8Arq/8KynfHv8A+M9cEr4Jn8x1xRHbv1DHEfcpVw/psDta4E/UUPX3U0beVCEHtT9w0q4c3aNrLb9mYXuLeFZOi3ov29bFa2lhU2VlEnFlJJAJIynUXnxPxobiE9Rz0QAVcUp4AzlJ9kUw4tAlCeAxrc2j0gngbDXSk7eO2JxIQFFJiIKQIjiBAP8AVGkiINMhaXOIJ2+ym0SdmwkDHD0Ka91Mep1biTEBJAvM6C8EgevnxqbCNq+ishJhXRpudPRanQifHhVDctYGJIlJlRTYK4hRy9bTQmE8Zq+0D9GY1kI9uVu345+IvABFFVkxJCO7FfCUNKJslKydTAH0gzA7Ae+KF7wqQ8/0gAUC0yUlSeBLp0NxqKI7EbCmmkqUQClclJggEYgSDwMceyh+12wl1SUkqCWmgCTmJCQu5PE1QcR36HGqWNMOKaWVENsxp0bc92Qfy5fAht61EowZUIPTkkXEQy/z5UWHoMfu0/4YoRvILYMclOm3Yysd/GrbBT6+6UPEquz2AHk3myj68jg7+PtpPxEq3igT+eaQJ7A2m/hTps8lWJjSG1+Nh3/WFGHZ6ZrXJnaHGMxxCfVp+OUNIbKW0zFOZTMbzXbCFLg8HlQlM26uk6QBx+VDdpvIK8qVTl6XNFoPRmPumjouU/1PcjkYoDttpIcSUgCU4jNfUhBub21PiaVbImsc1gyH3XRuDrzjngh+8x82oH/eH3uTqYmJjtiLxTnsRPm1j7Os8u2lreFBOcBJVmkWXkiSoSTIkTw49tMewkgIWBI9E6k3IM6+7Sn2PQDS99QEEo7td3qUhb6tfleN7MEj+IUseVH841/zPemmzfZ0DGY1N5OAQbcsxTHiRSj5UD51v/mcuYq6PnDrRKHyndaqbcVkKwb4P1nAPFKR8a7NsjcvD4JalMBYKyEkKXmEJJIibg686495Pk/krna+kf4dfQGL4fb+dHGe8/gpk8DOKix6PNvWjqxPORQd7GBTTnpCHHtVFUktrPLqjrSBwAieFH8enzb3aQPYPnS3iHfMqgRKn7GCbNG4gACeOuvhZelxtBBqgexcDhnnXkKwjCUslxIyJIzZVJSCqeNzpa9GNp7KawnRrZQMxfZbggQEuLKDlgTIAOs+uhm4zn5TiSR9Z06Tq4i3aaYN5oUjDgRm+mMA9wcXF47DQxgObVHahcmLRlh6LV4J6RkXzZxxnQ5r+Go1vVrAtjpQYAMkeA/lVR9IQ63MJhZmSLDIsybxw5DhV3AEF2RzUOcwCQdeRGnKialPOJ4KtvK4rJiAODLZGkySuYOswkUv7uLU1hwYPWdckAKNs0XgWFhJNqa9qMZvpAMHM2hMepY+PsoAEDqJiAXXsp7cy6jVC4D0TRgsWFNkAgwpMgGYOYWNuw0Ix+BZU4lbrSFlOW5AJjIpWqzpMG5rNljqLhWaVCSZk8YHd+J1qPCNQy3eCSkgz+zTxtzrn40UAUBTI5IIgnjaddB7Jqptd0pbTBVKnAAErUgkmQLpCu+CItVxbiSZkQDHK4IMX42qrtRagGgmesrUICouDeVDKDETOsDvc0CqQ6tCuYeUPY6MZtTZ+GcUqFNrKiPSPVChMwRJTBNjc6Gp1+Q/Bn0XHk665f8AxFP7621OJhtJX1VZ4TIGYAJzATfrcedWknjwilkY4poNBguQv+RFoKIS6sjnlHzrK7Clmb3FZQUO1HeXLtsiWmz+790UoIVCUHksexwim7ah/J2+5r7wFJ+TqA8lx/3jWScluQ6dbEZDpUQo6jFMkxbij8TQDeLA538Soqy8IgkzkSZsYvNGkv5QRx6Zk9llIFBcfi+lLq4jOJj+oPlU2Zx64J9qiDq1yw90W3USoYgFWeC4InTRRgHNexB0jSruFcT0DJcIR1NdIHVAEjiIJPf4U9x4VilEkKy5YuoxMgaiBExRFlPmW5uMoGUgEf0ZmDoflzuSeKUWfIcUT2SuMO3PBJv2EvDj+L1R2uCHlmAcrKIBJAnICkwNYvrbxohgUfkzZuZSbDW3SfMeFDtvCHXuxDY1PBpFZ0UhbIXDzUvYDGGprWmOhEkQjTnDY1uNNflQjeFPWwYFoS9YfYQm3jRrFqjIATdKrc4R7YoTt6Okw3Y27y5sDhbjwtV1qrDNU9ik9O4SSQELg+tvl8vGiKkqDzWbTpMKPX0ylH4VS3daKnHD2CJ5Fd/umrTywX2FdXrP4TiJtnUZ4wCR2UuPGbl6pjjQhGm/TA7Ufca+dLm861JAUkJJSnEWJgXTedPq5j4UzPuQ4s8lA+DbJoHvCmwiB5t4/wBxc139QNJ2daoIsju9lptA5SuFEXNwbiV91tfVa+lH9j6OdyP4qBbUSL6aToNc/GeJ+NHNjf0ncn3rpdhd+Zvr6BNnH5Y61KRt+G/y3FqsIwTI9RWr5ClPyo/nm+5z7wpx33/1rF6XwmHH/dXb8cqTvKofPt/ZX96tUfOHWgVUfKdw9Ve8no/JT24lHvaFd7xZkj7Z9k1wfyfj8lT24pH3mxXd8QsZkiNVK7I1Pr5UyLFz966U0azcV5jn/Nu/bSPufMUvLxAOGKhmuHjCpJPmwJkCPHgbUcxauo5+8Tw+x49/ypdKyMGZSUnI/P8AZRzAN9dPZT3qIvCetChXk+cDjmIIklXWi2inEH4HwNM2MSVfRjwOMTx/RXiD8q45h9u9E4C3inWJQOs0pMqMiAoKMFMZo5TxE027n7yOP4phpWILiUvLXkLbYKYDxkrScxmQYI1JuYoYyGtorNrhdJI6RuX2Ce9qlBKFC/WVMH9k4L8j6qk2UOuRyK/uwI7PlUTjN0pkXUu4IOiCOAHuFS7HuqSIsoC82v4d1Mbks8ileC9xifPuWiCkEzr1LeE8KFob/MmJGZw6ExmUrlpc0TxoCHXVqIgnwgIEHtoBhVdInDlQ1RnHVByyQbqPonQWvcaAGQ1ojdiAd3oiCFZcK4oKm4k5gqDAn0eA5QD2c6mynjDQVBsU6mLBpIAsTFzE1Li5ThFFKxdWXUKFwR9XKCe7jz1PmxlZujJEEqXAGkhaE8Zj0SZ+cVI8QTJGnsS6mtKrXaGLdLra/o77ZT1lLCCpJBuUQPSgmxN7aDicxhlWGmT6S5yn5HLbnERrNiTeV1xrr8D+L1Ux+GzLTZJKUqPo9YSkgAKkAAk8bn1SGtFCqjnXgAqDZ6yQAQmGiOqADqbEco0n63ZV0ukHTkPrRHuqqyyelkpIJUEg3iEtrNrweta3KruS88dYi88v50Ds0QKuYVvq+s+wkVlb4b0RWV1Fy49tBc4ZB7G/vilNXoHsWf8AGn40z4ozggf1AfBU0qYtJBcMkBK1dWTl9MGdY48uArIAqt6I0AKIuGUk6dds2+238jQZpPVV9ke4j4UULqS25Kkgjo7AEyJJJtOkC3bbSqN1FZCVAEAeioc+z3UEII63K9M5prjs91b3Q2l0eKmScykoi2irDj3HsimDDHzDcawdP+X8PdSrshpfSpWUOgBbaroI9Ezx8PVRNGMxHQsoSyQUJIVmKRrl0g30p0mNFjupom3d5yGGSATKbDv6S/cNaEbcPnHySTCU3iJ80g6cKl2ZtBxtllBbJKEwogiJ62mtpV7ao7RQ+6XDkSOk/WUYAQEfo3NiaoNjNSKbdm0KSMap/WEyCSLTEm2kHvoFvGgKfaHAMOmB2rYFvUPZWytuKV/RK/tgfCqe0XFuuBeTRsojPBuQZmOwVYaKHFLDDXJabsbT868nKBkLTYuTIK3jOmtjbs1qjvLtFzCw6lsENuMFBKYzLS0skSDmUCb+rhW+wtnOsqfUpKVdKoKR1lDo46UCYT1/zpPC4qTeDZq8WgIUUNQoLJSFEkhCmx6RiIV7BTGBjJS4ZGiEse4hGth7ZOJDmYAL6Z1rq+iS0GmyoSZANiAZiTeod4BMT/usR3+i5Q3Yz4wrakF7DqUp1TpWspScyyCoQFCASOEa1W2ltZlxQLmMZTCFohC0AQsEE+kSTBI1pVqYZpWubkEbG3c0Z2w8BAm6wYF5gKBPDhbxFGNgYxKw4UmQUIII4hSnQDfupF2jt3Bu5S7jEqyggZYEA6+gm8215VZ3f2vh2830R5crgKCc0wDYkKTZIK/SiBJmjs8AjDXUN7GuGGP+FL3FwukimGqub3tA4nFqPDB4Y+vpnBSN5Uz+UN/ZV96njbDJb85iUkl4oa/OhZXBKkpKQqMiTKoiBOl6Q/KafPt/uz941aZXtsR1RJLbsRxqi24igMK0SQB9JST/ANRFd4GVRBBBgmCDIuf51wncrZqHsBlcXkTmUZkD6+l+dPe5mEa2elYblSXHEq6uWAEpygQkX4nNaSb1zJmMe4OOqmSJz2NoNE6rV1FXnzw+8kx4UO2s6l9CFCShbbmoKZClNp0MEE34e+oGdrjLGZbmZ8KuEDIgkEpGVVwm/bevNrYtCUICFQkBCAglYP5xEQk6gCTm1ATqRpZ7ZjsAQkBjmmpCRPKrslth7CBtoKMOARIhKMgQCTMhIJjlmqLyaNn/ACgOqAAp8zfMqEuCT2UQ8sToLuFh0JT52Sk6kluE2twod5L4O0cwSRJfJPPqrsOwT/7qXeLktKA0stP/AHs2DYCedPLYek6Kavxd+6nl31b2GbgmdDx7QBGgHCwrXEhPSN5QB1XDAEcUCvNkYpKUJUQYKAer1vSUmOJsZB140xqyHmteHuttsOhsqWo26ytPsAd5JFu+gGynIbw6jP8AqyJ0FylJPjPdY+o/vEy26ysqSTlKheRcXkevj2UuYfEZGmkmCkobAzEC+UAJuoSfVUHNS2lAruPwy3MGENjrZtCoTaRrAk9sUR3ZwZQEJWBKUuTxuXnNPUKph4MtoytFZJKQBEySL6Aa8udT7D2wM7edKsziG5ypkJUpTpIJmwk9tTcOBRPtFWGPSteaYHPTHr9Vqp41+H0jMoGEDKG5CgSZzKykiNR1gBxmatKPnPUrh2J4x8aHYpf5Z6SR1Ui8gq+sUi8HnYfpToKcFUKtuKks8oWfZH8VSZh8qqpVKkSPRSoDtHm7+M1ZjsEfGkpykac6o7hy5VlQrtAmICfcO2vaNcuRIxITggpQJCWySALkJJJAHEmKWhve2FZUYRyYzQrIkxIE6mi4cnZx7GV+wE0i7QTGKTyU2feT8KzoY2vJqrVotD4y0N1CY8Tvx0aSo4aACBBdE37Ajsoe55Tz9XDJHeufckUPVhw4QhRgFQuOGse2K22xu+00wpSZK5TEnt5d00/sIxolC1POqsK8qDvBhof2j8a8/wA4+J/QZj7Cj/FSmcIqM2Uxa8c9KM7ObzNj0BaJUUjxB18KPsY9ikzSbUZe3txxHV6MdzSf4poU9vvjIB6UAHk22L8dE1A0xmYKjFkn2D8Wq25s1TiXVAJyqCAABcLBEFPK0i2tEIWjQckp1pIOJPNQf/Kscf8A7Dg7lR7hVnA4/FP5k9O+VD9ovT1GquysOSFJUIUgwQbEdmnfTXuix0eLbiOvnQe0ZFK49qRSZHNYDQZI+1pmUjYt98KKXHHJBiFLV8TVIpPGugb6bK6TaBKpCFNtjMIsoJkewULd3VkqKVdVIvOul4HypsTrzA6maC8DqlEiOHsrZtV6NYrYZUwp5JEN6jjGbLcd5FA0mmg1XHyTRs3ZrbqQVKyniIJHKi27aUYbFCFLKVIXlKQAQoCY1umwPeBVDYQlA42og2x+UtCwkODxQakNASy9xCt7y7cU9iMKDYIHKJUVAExJEdUW4XoV5Sz+UN/uz941LtlEYtkd33zUHlKP5Qj93/Eqq0gpaBxVqIk2c1VnArjZaftq++aV149xCvNrWg/qqKfcaZtmIbVgmm3HeiBzKnIVzClctNRrWjOyWmlZ1tLcbAlKHFdEt2/pZEyoN66xJjtFDCzFxpmSmyyANaK6BD9n73bQkBDi3OQUkOeq4J8DTV/nCxmHT59tvuGdBv2SfaBTNisIzh8M4jDIDT8IClQUqlehCvSCbKgDSNBXHcfiDGRRKlJzBUkmTnJm/PWpdBG7NoQNle0Ykro+F8sjRgPMLT2gpWP4TRjZm/GzSsLQoMruM2RTZE6iQAL99IGxNm4IQrEKehRABAQkCf0jnlOnId5ovtHD7OZbCy83cdVpghxZ+0oRH9zvVS3WJo8NRxRNtTtV0VvaTWIILeJSogECFtq1g6EG9hfXxonsdxbCyVK6RJEQUxFwQZk8uQ51827R2rnMNoDaOAF1etXyj10S3fbx5gsOPoSLylS8om+kxMXih7GZmIfzXX43GhavojevaQ+iOFuZIUAiJVmMibEwn5VzlJxDiEBbLikpKDYCJToeFLGJ8oOLw/UL4eUNQpKFD1kAeANW9m+V/EAdbCtrHNBUj35qhxtGdB1vRAQjBdQwO0UOZOlSQEkL6yD6SVJIIibiJkV7sbbgYwzjpgqS0yQhRKSpUKUU3vIKo9VIzHlkw5s7h3kHsyq95SfZRbDeULZzojpQmdQtCk/wx7aHt5mnvMUGGNwIa5MGG8pbSlIK2VpUo5RlWhUSQLzlIm3hTQt0dO/BuEAECPbBN7DWO6kPCYbAvEKbWwoggjItMyLiwM+NNL20XVcU3GuXXtm1PFvj1BCrNscozIKv4ZUPFPENqMcbqR/KrxX1SROp1/GndS+nHrDynMgOZAT6Wl5PC+gq0jbCRILahPIJ+Bn2UbbRGRmidC8HJF/pZFjqNYMCsoaveZIJCujkEi2ZQ8be7x1rKd2jNqC47YuQbOObAkfs3R7DQjD4JLjLq8gKk4VLiSQCRDiUKKTwnP2aUT3eVOEI7F+6q265K2GwLlzBYxqO1KemH3aqQGjiutza3Dsr7IbjYDSCABBaUYA4oE3AGpSbRzvM1m2lENlQsQpJB4+l/Oqb2LKmssaJF7fVzEcJHpc+HhvtJslpauEZvjVqmKQENcB6NJ4SPeDU2yxBWm4hStNPHKYt2ir2PwCk4d05ICQkjMoGIIKojWY5WoVg0BTywct7iRPAG3bbXvqA68Cmht0qbZw8y6ntWPFK+I7udHt2z+ZVpDjKz6rk+ygOx03dTf0gBNtcwvE8+3WimwlnoBHBv4KT8acMwqdo03o5tHYKTtEtpyoltRJyk5lIeeQSQnVRyirv+TyjFMLJk9MkKAbyCClSZieMjhxrN5MYBtFCycqVHEJVaQU9MXLgGSCHL1HjNoJXicOUHqh5uwCkiFLQJ61zMk8b1n2kEvI8lZjLSyqh3yATiUE5sp6KQkAm+dNgSJPrFY28kpcCekjSACBok5oTmAnnmnuqDflZ6ma8hvUDQOuDSINo1BqshwoU6lMgcQUpSZIHZ6+Bvem2apjaEEeF8nb7Kps/DJVgMYPrZWyntlwBXwpaG7jivRbUSdLGnryfLhwdrzCez88gmugNPYheGKvOB3pE6jrdGFGQJJsQTfvp8hpiji1C5Ju+yQ3cEESCOIIJBB7jREKjENEi0Od/o1fWj8qxY/4p/wDxFaVGMOn6Vh0DU9LJ4ejRNdUgIdOKD7VH5W13J++aq+Uo/lSP3Y+8qru0m4xjI1sn/EVFUvKX/raf3SfvLpEn6jmrcX6dPPkt2Vh38KlOIYS91SUqP1IKyeIPW6vgKVnWi3iXkWiFKmALqynjwuR+Ip68kGG/Is+aMqCI55sxk90e2kvF4cHF4mxISlKQLkjqqVzBtknXh6qdDlxPqUqbxcvRMm33XFIxikrylKGQlSiBlAcdBUTFpBVzOnZXM8C3JPm0uxJOaQDcDMYIUbkWvrpXWN+dnJGz3lpz53C0lWZWb0HIATyTdUDtrlmyDlLk8EkH+2jjw7645lcPCt8QpfQXccM9GnKoyLgGBNxHA6RUG1dmoZcW2tc9GABA9MkkkcYiw+VWcUmWEkji0NJEdG3HHvtbvqLeLEJViyTCxHFUgxaLRppEQIjhRZpbUCSyVaCB+PGmVlJ6NUlVmgfSPLlyi0aVojFtwo9CCQDGZaoHKwAnukVsh0FpZ0JaEQLcuXx5a6CMQmihXuzt1OklbjzCQm5BeQMo/WvPq99a4/GNI6rR6ThmjKj1ZokeqptsY3Mz0eUANhQSQdQpYUfXM8eNLvRm02B90T7qAsBNSUbXuAoAvcSM5km/K/yitFNADtkcfXW5BVBjS0AfieN62xKMqRNiTPqj4/jWi0QkGtVCDTpu5szEhkOocdQFejlWtIyi02MXM0lAV0XAeUrEBCU9Fh8iQEgBCwAlIgD0+AihLL4oiD7mKm/y5tFrR5S+AC0pVPeSJ9tQu+VvEsr6Nxpl0j0ozIIPKxIB9VbY/wAobuR8jDtSEICViYbUselBmTxH2R2yo7J2e0vL0jgQVrSFLVmMAm5gAkn18+dINmj1amidxyNE7o8tIi+EVPY6I9qKyp2sFsxACRiG4HNK59fV1rKT8LH/AAPMo+2f/JDt0lSzHf7YqvuBigPoXZiHGz2h1ooj31JuQqUR2/KgW6+IKEoOaA3iWlR/zAJ8Joo83dbVXthoxhWuHbSEQoqzC0RadNavNpz4Yjm2rxy/zquUBLj6SUjKtYEzNlEcj/74ir2ymQpoX5j4VZO1VK4KwtZcwi7DrMnif0dbClHDuqDgInrITp3EfjuqbArJSUkkwANdOFUmVnM3zyx4Hs766OO6CrD5Q84K3s9Skvq0mytRwE6z2c6M7tiWsveP+4OXZahOFn6UJ1I7TwPMzRbdn0VjkXD4QqnDMKlafBVF961edZPA5r3k52mF3n1+2oU4tSnGyok5VsxPAJcSfn41m8z5Upg8IZj/AKAQY/rIPrBqrmsTyv4X+FVpx3lMRww2+6L76NwUTc6GYIOV0ag2IvpeqKncylE5R1RolKRx4JAHso15RW4CSBFnD687RmgLXpf1fnRWOhhB3osnOHWSt7lOgKaHE4trw6Rr+dddVmy/Wm3GLdbmrSYGvqrimwcWGg24oEpbxaSYuYCmiQO2xrouJ8obCFZOjeMpzCzQ0PartmnEY0RMcBWqWCj8qxZ/4l//ABFVRTbGM/Zd+7FT7L2kl9zErAKQvEOqAOoClE3jjevXWIxTEHUODt0H4mlswdjtU/dCdtj/AEgz3I/xF0L8pJ/LB2No96qJbZ/2k0P1W/vqoR5QlzjD9hHxoXj/AFHNW2fIO9dQ8lTsYEpj6maeUBMD1yT/AFaT9ksdfE6jK5FjKoS2saq1Gs9nfTb5OEkYFSutlDMGIiejQb8Zge2l3AZAp5SFpJUp0qaAWCg5XEgkKTEASZBMZrxenQDu8/VLn8XJMW8OGccwq0LLSWS8rrpK+kMKz5QhSAMxkDNJESb2Fct2avKl5XAJk846RsmO23Md9Pu8Lyw04m6R9IdI7jx7Z51zpgAAFURnE9gvPuqHDvKB4U3bewODdViVMKUAXmk4dDaJaVmjPGbTrZbQRERmCiUi1oz7RdCnMkpInM3eYt5+EqH2iDoeEVQff6NCCCQpCm1SJtCWuPHuGl+diG1ltpLWISltwvl5RCkSjKnK2AEm+oWrhGbsqXFC0VBU22Nk5GFuAJKcsAjD5CbjrZm1qbkRE8cx52GM2YUBxSgEWuZF+B53v315tPHh4LV0SEKKVZilSznmAJClGI7KxKx0PeUCITMjLPGY10HKTQUOFUxhzottqAZCCf0B4k391C84SmQJI17J19XDwontnL0YyIUmQ3OY5syzmlSeSDYxVjdxluVdKYT0Tkm3IJ4666UEjroqVYjJc4lqXxjFdnv/AB/M1FjXZgnW/wABVprCpImY5FX1uwxMGO/41R2gbp7jTBTRJeX/ALitAquj7nKjBPX4rtHHKnw0PjXMga6buspIwDswVEri9x1bmOIsBTGKvLkEu4k+bxieAQwr1hTaR98+yvEYdIZYUEnMXbqvFkBUAzE3Nuwc6nxOF81jnJtDDcccxWyrwhJrZ4eZwyYNlOqB4Xba7dZ1txGvATmEeiJsPrQkBCXVJiZTliTcxroSRr4aVlXVNr4ZiLQUtLIjhcKSJiAba8Tqco6pl1UNxF2PePhSxs5yG8QORzf2VTWVlUYvG7gotnym9aojte2LfHNaj/a638VEtgK6ihyWfnWVlOHgHBVQl9hOV1af1ljwUaGgxl7FLHtFe1lNCludVc6aH0KAHOATcg8z8qM7sPQt0cyoepSKysqUu0eAqfauJC0NwCMnRJM8VddJOtxcfIVZxWCKW1EkTlNr2saysqvaT3wENmFWE+fsjm/hK2goxZLseDar8tKBYRsqXbgjj66ysoLGaWeo6xTGd6ZwPl6Kpg1zhXEjhiSf8MfGi+J2M6txBS2SnIRqjWANCvnf4cKysq43MFA4YlUdhNraLyV9UpdXIkGDN9LeFEWSpx9tQuEJc15kADt/9VlZSZXlgqFcjjD+6VHjN3XnMa28jLlSEAgmNFEmPGljyi2xyh+oj3V7WVUhldJLVyuSRCKK6F1PcEpOyVoJIUttRAHIMoBv6zSVhPo7a1JbdWtwAhSFJKSmykzN0kBWS+aTcwKysq9AaNCqzeIortrKWlESAp9xUFIBExyJnv8AZXP0KHRmQSOzuUB7SKysonZoW5KztRMNpH64vJjRvh+NBXmI2kQGEpjqNrmUgg5nVK0UCCNKysoaVIUMNGnrVeYrFZm1dRCTb0E5ZuNQLeAFTuv+aQgAAFaFTfjForKymZqApdrPZQgxMDD2PY0k/H20NxLpRmKZyLBCZAkDiD2iwnsrKykSDvKxESGFV8JiChV5AIjgR6xob1U2jGYRpHzrKyuGdVLvDRVYp/2Mk/RiYtCp7Ne3u4GsrKJ2SU3NV8c8foeLH/EMzpxSki+p9E+2qWCStRZQonKQSmYMBXVnn9WIP6NZWUeqBdLf3AxClEh3Cm+qmlFRi19ZPrrKysoalXO7s9fuv//Z">
            <a:hlinkClick r:id="rId2"/>
          </p:cNvPr>
          <p:cNvSpPr>
            <a:spLocks noChangeAspect="1" noChangeArrowheads="1"/>
          </p:cNvSpPr>
          <p:nvPr/>
        </p:nvSpPr>
        <p:spPr bwMode="auto">
          <a:xfrm>
            <a:off x="709613" y="-860425"/>
            <a:ext cx="4600575" cy="30670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6" name="Picture 1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4700588" cy="1814146"/>
          </a:xfrm>
          <a:prstGeom prst="rect">
            <a:avLst/>
          </a:prstGeom>
        </p:spPr>
      </p:pic>
    </p:spTree>
    <p:extLst>
      <p:ext uri="{BB962C8B-B14F-4D97-AF65-F5344CB8AC3E}">
        <p14:creationId xmlns:p14="http://schemas.microsoft.com/office/powerpoint/2010/main" xmlns="" val="2938484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Factors</a:t>
            </a:r>
            <a:endParaRPr lang="en-US" dirty="0"/>
          </a:p>
        </p:txBody>
      </p:sp>
      <p:sp>
        <p:nvSpPr>
          <p:cNvPr id="3" name="Text Placeholder 2"/>
          <p:cNvSpPr>
            <a:spLocks noGrp="1"/>
          </p:cNvSpPr>
          <p:nvPr>
            <p:ph type="body" idx="1"/>
          </p:nvPr>
        </p:nvSpPr>
        <p:spPr>
          <a:xfrm>
            <a:off x="93794" y="1140449"/>
            <a:ext cx="5079991" cy="823912"/>
          </a:xfrm>
        </p:spPr>
        <p:txBody>
          <a:bodyPr/>
          <a:lstStyle/>
          <a:p>
            <a:r>
              <a:rPr lang="en-US" dirty="0" smtClean="0"/>
              <a:t>Hoarding</a:t>
            </a:r>
            <a:endParaRPr lang="en-US" dirty="0"/>
          </a:p>
        </p:txBody>
      </p:sp>
      <p:sp>
        <p:nvSpPr>
          <p:cNvPr id="4" name="Content Placeholder 3"/>
          <p:cNvSpPr>
            <a:spLocks noGrp="1"/>
          </p:cNvSpPr>
          <p:nvPr>
            <p:ph sz="half" idx="2"/>
          </p:nvPr>
        </p:nvSpPr>
        <p:spPr>
          <a:xfrm>
            <a:off x="82062" y="1972081"/>
            <a:ext cx="5311775" cy="4370104"/>
          </a:xfrm>
        </p:spPr>
        <p:txBody>
          <a:bodyPr>
            <a:noAutofit/>
          </a:bodyPr>
          <a:lstStyle/>
          <a:p>
            <a:r>
              <a:rPr lang="en-US" sz="1700" dirty="0"/>
              <a:t>Hoarding behaviors exist all over the world but few studies examine hoarding criteria across cultures. </a:t>
            </a:r>
            <a:endParaRPr lang="en-US" sz="1700" dirty="0" smtClean="0"/>
          </a:p>
          <a:p>
            <a:pPr marL="457200" indent="-457200">
              <a:buFont typeface="+mj-lt"/>
              <a:buAutoNum type="arabicPeriod"/>
            </a:pPr>
            <a:r>
              <a:rPr lang="en-US" sz="1700" dirty="0" smtClean="0"/>
              <a:t>A </a:t>
            </a:r>
            <a:r>
              <a:rPr lang="en-US" sz="1700" dirty="0"/>
              <a:t>study was done on hoarding behaviors on the Japanese. The hoarding characteristics of the Japanese OCD hoarding patients were similar to patients from Western cultures as far as what types of items were </a:t>
            </a:r>
            <a:r>
              <a:rPr lang="en-US" sz="1700" dirty="0" smtClean="0"/>
              <a:t>kept and </a:t>
            </a:r>
            <a:r>
              <a:rPr lang="en-US" sz="1700" dirty="0"/>
              <a:t>the extent of the clutter. </a:t>
            </a:r>
          </a:p>
          <a:p>
            <a:pPr marL="457200" indent="-457200">
              <a:buFont typeface="+mj-lt"/>
              <a:buAutoNum type="arabicPeriod"/>
            </a:pPr>
            <a:r>
              <a:rPr lang="en-US" sz="1700" dirty="0" smtClean="0"/>
              <a:t>In </a:t>
            </a:r>
            <a:r>
              <a:rPr lang="en-US" sz="1700" dirty="0"/>
              <a:t>a study </a:t>
            </a:r>
            <a:r>
              <a:rPr lang="en-US" sz="1700" dirty="0" smtClean="0"/>
              <a:t>of African </a:t>
            </a:r>
            <a:r>
              <a:rPr lang="en-US" sz="1700" dirty="0"/>
              <a:t>Americans, it was found that African American hoarders were more likely to suffer from substance </a:t>
            </a:r>
            <a:r>
              <a:rPr lang="en-US" sz="1700" dirty="0" smtClean="0"/>
              <a:t>abuse. </a:t>
            </a:r>
            <a:r>
              <a:rPr lang="en-US" sz="1700" dirty="0"/>
              <a:t>It is believed that the effects of alcohol </a:t>
            </a:r>
            <a:r>
              <a:rPr lang="en-US" sz="1700" dirty="0" smtClean="0"/>
              <a:t>contributed </a:t>
            </a:r>
            <a:r>
              <a:rPr lang="en-US" sz="1700" dirty="0"/>
              <a:t>to </a:t>
            </a:r>
            <a:r>
              <a:rPr lang="en-US" sz="1700" dirty="0" smtClean="0"/>
              <a:t>the neglect disorganization and clutter of their </a:t>
            </a:r>
            <a:r>
              <a:rPr lang="en-US" sz="1700" dirty="0"/>
              <a:t>living space. This study also found that African American hoarders had difficulty with indecisiveness. </a:t>
            </a:r>
          </a:p>
        </p:txBody>
      </p:sp>
      <p:sp>
        <p:nvSpPr>
          <p:cNvPr id="5" name="Text Placeholder 4"/>
          <p:cNvSpPr>
            <a:spLocks noGrp="1"/>
          </p:cNvSpPr>
          <p:nvPr>
            <p:ph type="body" sz="quarter" idx="3"/>
          </p:nvPr>
        </p:nvSpPr>
        <p:spPr>
          <a:xfrm>
            <a:off x="6389077" y="1773495"/>
            <a:ext cx="5105400" cy="823912"/>
          </a:xfrm>
        </p:spPr>
        <p:txBody>
          <a:bodyPr/>
          <a:lstStyle/>
          <a:p>
            <a:r>
              <a:rPr lang="en-US" dirty="0" smtClean="0"/>
              <a:t> General OCD</a:t>
            </a:r>
            <a:endParaRPr lang="en-US" dirty="0"/>
          </a:p>
        </p:txBody>
      </p:sp>
      <p:sp>
        <p:nvSpPr>
          <p:cNvPr id="6" name="Content Placeholder 5"/>
          <p:cNvSpPr>
            <a:spLocks noGrp="1"/>
          </p:cNvSpPr>
          <p:nvPr>
            <p:ph sz="quarter" idx="4"/>
          </p:nvPr>
        </p:nvSpPr>
        <p:spPr>
          <a:xfrm>
            <a:off x="6172200" y="2570206"/>
            <a:ext cx="5334000" cy="3648480"/>
          </a:xfrm>
        </p:spPr>
        <p:txBody>
          <a:bodyPr>
            <a:normAutofit fontScale="92500" lnSpcReduction="10000"/>
          </a:bodyPr>
          <a:lstStyle/>
          <a:p>
            <a:r>
              <a:rPr lang="en-US" dirty="0" smtClean="0"/>
              <a:t>There was a study on OCD and it’s impact on a patient’s life.</a:t>
            </a:r>
          </a:p>
          <a:p>
            <a:pPr lvl="1"/>
            <a:r>
              <a:rPr lang="en-US" dirty="0" smtClean="0"/>
              <a:t>Even though the Arabian </a:t>
            </a:r>
            <a:r>
              <a:rPr lang="en-US" dirty="0" err="1" smtClean="0"/>
              <a:t>socioculture</a:t>
            </a:r>
            <a:r>
              <a:rPr lang="en-US" dirty="0" smtClean="0"/>
              <a:t> is similar, they stated that there was a difference amongst the different countries and the patients impact of OCD. The study compared patients in Saudi Arabia and Egypt. The biggest similarity was that the patient’s OCD had a negative impact on their life. It was a negative aspect because the disorder wasn’t well treated there and the patient considered abnormal was not talked to so often. </a:t>
            </a:r>
            <a:endParaRPr lang="en-US" dirty="0"/>
          </a:p>
        </p:txBody>
      </p:sp>
    </p:spTree>
    <p:extLst>
      <p:ext uri="{BB962C8B-B14F-4D97-AF65-F5344CB8AC3E}">
        <p14:creationId xmlns:p14="http://schemas.microsoft.com/office/powerpoint/2010/main" xmlns="" val="1940659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Aspect</Template>
  <TotalTime>652</TotalTime>
  <Words>1532</Words>
  <Application>Microsoft Office PowerPoint</Application>
  <PresentationFormat>Custom</PresentationFormat>
  <Paragraphs>116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Vapor Trail</vt:lpstr>
      <vt:lpstr>OCD: Hoarding and Rumination  </vt:lpstr>
      <vt:lpstr>overview</vt:lpstr>
      <vt:lpstr>Biological factors</vt:lpstr>
      <vt:lpstr>Cognitive factors </vt:lpstr>
      <vt:lpstr>Sociocultural factors </vt:lpstr>
      <vt:lpstr>Symptoms </vt:lpstr>
      <vt:lpstr>Prevalence</vt:lpstr>
      <vt:lpstr>Diagnosis</vt:lpstr>
      <vt:lpstr>Cultural Factors</vt:lpstr>
      <vt:lpstr>Gender Variations</vt:lpstr>
      <vt:lpstr>Treatment Approaches</vt:lpstr>
      <vt:lpstr>Etiology and therapeutic approach</vt:lpstr>
      <vt:lpstr>Slide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OCD</dc:title>
  <dc:creator>Alexandra Urdaneta</dc:creator>
  <cp:lastModifiedBy>270043</cp:lastModifiedBy>
  <cp:revision>28</cp:revision>
  <dcterms:created xsi:type="dcterms:W3CDTF">2014-02-27T12:31:09Z</dcterms:created>
  <dcterms:modified xsi:type="dcterms:W3CDTF">2014-03-11T11:39:37Z</dcterms:modified>
</cp:coreProperties>
</file>